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73" r:id="rId5"/>
    <p:sldId id="259" r:id="rId6"/>
    <p:sldId id="261" r:id="rId7"/>
    <p:sldId id="258" r:id="rId8"/>
    <p:sldId id="267" r:id="rId9"/>
    <p:sldId id="260" r:id="rId10"/>
    <p:sldId id="269" r:id="rId11"/>
    <p:sldId id="270" r:id="rId12"/>
    <p:sldId id="271" r:id="rId13"/>
    <p:sldId id="264" r:id="rId14"/>
    <p:sldId id="262" r:id="rId15"/>
    <p:sldId id="268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B58"/>
    <a:srgbClr val="D48C88"/>
    <a:srgbClr val="C96765"/>
    <a:srgbClr val="CC6600"/>
    <a:srgbClr val="89E0FF"/>
    <a:srgbClr val="CA6A68"/>
    <a:srgbClr val="C2D3E8"/>
    <a:srgbClr val="E9C3C1"/>
    <a:srgbClr val="DA9D9A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B4716-D6E6-4CEE-BADB-22AC99A307D5}" type="doc">
      <dgm:prSet loTypeId="urn:microsoft.com/office/officeart/2005/8/layout/radial5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919673E-4D70-4366-8C76-28679B32870A}">
      <dgm:prSet phldrT="[Текст]" custT="1"/>
      <dgm:spPr/>
      <dgm:t>
        <a:bodyPr/>
        <a:lstStyle/>
        <a:p>
          <a:r>
            <a:rPr lang="ru-RU" sz="1800" b="1" dirty="0" smtClean="0"/>
            <a:t>Органы, учреждения</a:t>
          </a:r>
          <a:endParaRPr lang="en-US" sz="1800" b="1" dirty="0" smtClean="0"/>
        </a:p>
        <a:p>
          <a:r>
            <a:rPr lang="ru-RU" sz="1800" b="1" dirty="0" smtClean="0"/>
            <a:t> и организации межведомственного</a:t>
          </a:r>
        </a:p>
        <a:p>
          <a:r>
            <a:rPr lang="ru-RU" sz="1800" b="1" dirty="0" smtClean="0"/>
            <a:t>взаимодействия</a:t>
          </a:r>
          <a:endParaRPr lang="ru-RU" sz="1800" b="1" dirty="0"/>
        </a:p>
      </dgm:t>
    </dgm:pt>
    <dgm:pt modelId="{34C394C2-83B8-4C58-8D29-B6893D265A98}" type="parTrans" cxnId="{53727384-1F93-4CC1-B35B-498F5F26A8D8}">
      <dgm:prSet/>
      <dgm:spPr/>
      <dgm:t>
        <a:bodyPr/>
        <a:lstStyle/>
        <a:p>
          <a:endParaRPr lang="ru-RU" sz="1600"/>
        </a:p>
      </dgm:t>
    </dgm:pt>
    <dgm:pt modelId="{12C7395A-02D9-4409-823C-D2CA1910FF97}" type="sibTrans" cxnId="{53727384-1F93-4CC1-B35B-498F5F26A8D8}">
      <dgm:prSet/>
      <dgm:spPr/>
      <dgm:t>
        <a:bodyPr/>
        <a:lstStyle/>
        <a:p>
          <a:endParaRPr lang="ru-RU" sz="1600"/>
        </a:p>
      </dgm:t>
    </dgm:pt>
    <dgm:pt modelId="{29A220F9-850C-4D98-850D-BBBCBBBDF3BB}">
      <dgm:prSet phldrT="[Текст]" custT="1"/>
      <dgm:spPr/>
      <dgm:t>
        <a:bodyPr/>
        <a:lstStyle/>
        <a:p>
          <a:endParaRPr lang="en-US" sz="1600" dirty="0" smtClean="0"/>
        </a:p>
        <a:p>
          <a:r>
            <a:rPr lang="ru-RU" sz="1800" b="1" dirty="0" err="1" smtClean="0"/>
            <a:t>КДНиЗП</a:t>
          </a:r>
          <a:endParaRPr lang="ru-RU" sz="1800" b="1" dirty="0" smtClean="0"/>
        </a:p>
        <a:p>
          <a:r>
            <a:rPr lang="ru-RU" sz="1600" dirty="0" smtClean="0"/>
            <a:t> </a:t>
          </a:r>
          <a:endParaRPr lang="ru-RU" sz="1600" dirty="0"/>
        </a:p>
      </dgm:t>
    </dgm:pt>
    <dgm:pt modelId="{4F109DEB-7D66-4161-8BD0-06F7D97A394F}" type="parTrans" cxnId="{F2F9A81E-A8BC-42A7-93F3-88DA8563EC32}">
      <dgm:prSet custT="1"/>
      <dgm:spPr/>
      <dgm:t>
        <a:bodyPr/>
        <a:lstStyle/>
        <a:p>
          <a:endParaRPr lang="ru-RU" sz="1600"/>
        </a:p>
      </dgm:t>
    </dgm:pt>
    <dgm:pt modelId="{AC277490-84D8-4598-B8EF-1D55CCF784A0}" type="sibTrans" cxnId="{F2F9A81E-A8BC-42A7-93F3-88DA8563EC32}">
      <dgm:prSet/>
      <dgm:spPr/>
      <dgm:t>
        <a:bodyPr/>
        <a:lstStyle/>
        <a:p>
          <a:endParaRPr lang="ru-RU" sz="1600"/>
        </a:p>
      </dgm:t>
    </dgm:pt>
    <dgm:pt modelId="{A84DCB5F-B711-441D-A422-C3A31BE23487}">
      <dgm:prSet phldrT="[Текст]" custT="1"/>
      <dgm:spPr/>
      <dgm:t>
        <a:bodyPr/>
        <a:lstStyle/>
        <a:p>
          <a:r>
            <a:rPr lang="ru-RU" sz="1800" b="1" dirty="0" smtClean="0"/>
            <a:t>ГАУЗ АО «</a:t>
          </a:r>
          <a:r>
            <a:rPr lang="ru-RU" sz="1800" b="1" dirty="0" err="1" smtClean="0"/>
            <a:t>Белогорская</a:t>
          </a:r>
          <a:r>
            <a:rPr lang="ru-RU" sz="1800" b="1" dirty="0" smtClean="0"/>
            <a:t> больница»</a:t>
          </a:r>
          <a:endParaRPr lang="ru-RU" sz="1800" b="1" dirty="0"/>
        </a:p>
      </dgm:t>
    </dgm:pt>
    <dgm:pt modelId="{12905C7E-ABF7-4F3D-A75F-3679B70086E9}" type="parTrans" cxnId="{73A8AE69-6B3A-4A54-91BD-7ACC205A4D3D}">
      <dgm:prSet custT="1"/>
      <dgm:spPr/>
      <dgm:t>
        <a:bodyPr/>
        <a:lstStyle/>
        <a:p>
          <a:endParaRPr lang="ru-RU" sz="1600"/>
        </a:p>
      </dgm:t>
    </dgm:pt>
    <dgm:pt modelId="{89F4936C-CB95-47C3-AA92-44A93868473D}" type="sibTrans" cxnId="{73A8AE69-6B3A-4A54-91BD-7ACC205A4D3D}">
      <dgm:prSet/>
      <dgm:spPr/>
      <dgm:t>
        <a:bodyPr/>
        <a:lstStyle/>
        <a:p>
          <a:endParaRPr lang="ru-RU" sz="1600"/>
        </a:p>
      </dgm:t>
    </dgm:pt>
    <dgm:pt modelId="{0DCC99EB-E5F4-4FB3-AB8E-13924EA033C8}">
      <dgm:prSet phldrT="[Текст]" custT="1"/>
      <dgm:spPr/>
      <dgm:t>
        <a:bodyPr/>
        <a:lstStyle/>
        <a:p>
          <a:r>
            <a:rPr lang="ru-RU" sz="1800" b="1" dirty="0" smtClean="0"/>
            <a:t>ГБУ АО «Белогорский КЦСОН»</a:t>
          </a:r>
          <a:endParaRPr lang="ru-RU" sz="1800" b="1" dirty="0"/>
        </a:p>
      </dgm:t>
    </dgm:pt>
    <dgm:pt modelId="{DCE9E8B6-D65B-4D77-B154-5515E6147B60}" type="parTrans" cxnId="{96D2B50D-CD8B-4D05-91F6-0220160DF890}">
      <dgm:prSet custT="1"/>
      <dgm:spPr/>
      <dgm:t>
        <a:bodyPr/>
        <a:lstStyle/>
        <a:p>
          <a:endParaRPr lang="ru-RU" sz="1600"/>
        </a:p>
      </dgm:t>
    </dgm:pt>
    <dgm:pt modelId="{96038700-93E6-4C1A-B3D3-BD0CCC4DCC05}" type="sibTrans" cxnId="{96D2B50D-CD8B-4D05-91F6-0220160DF890}">
      <dgm:prSet/>
      <dgm:spPr/>
      <dgm:t>
        <a:bodyPr/>
        <a:lstStyle/>
        <a:p>
          <a:endParaRPr lang="ru-RU" sz="1600"/>
        </a:p>
      </dgm:t>
    </dgm:pt>
    <dgm:pt modelId="{FC083737-18AA-4A3C-926E-9C95095E45AA}">
      <dgm:prSet custT="1"/>
      <dgm:spPr/>
      <dgm:t>
        <a:bodyPr/>
        <a:lstStyle/>
        <a:p>
          <a:r>
            <a:rPr lang="ru-RU" sz="1800" b="1" dirty="0" smtClean="0"/>
            <a:t>МКУ КОДМ       </a:t>
          </a:r>
          <a:endParaRPr lang="en-US" sz="1800" b="1" dirty="0" smtClean="0"/>
        </a:p>
        <a:p>
          <a:r>
            <a:rPr lang="ru-RU" sz="1800" b="1" dirty="0" smtClean="0"/>
            <a:t> г. Белогорск</a:t>
          </a:r>
          <a:endParaRPr lang="ru-RU" sz="1800" b="1" dirty="0"/>
        </a:p>
      </dgm:t>
    </dgm:pt>
    <dgm:pt modelId="{97FC637F-6723-4FA3-9EF9-0E6ED018C85D}" type="parTrans" cxnId="{827EA2D7-EE7F-4E25-8C9D-7618D1A1E3ED}">
      <dgm:prSet custT="1"/>
      <dgm:spPr/>
      <dgm:t>
        <a:bodyPr/>
        <a:lstStyle/>
        <a:p>
          <a:endParaRPr lang="ru-RU" sz="1600"/>
        </a:p>
      </dgm:t>
    </dgm:pt>
    <dgm:pt modelId="{322C6F42-E7BE-4827-B305-5C51377490E3}" type="sibTrans" cxnId="{827EA2D7-EE7F-4E25-8C9D-7618D1A1E3ED}">
      <dgm:prSet/>
      <dgm:spPr/>
      <dgm:t>
        <a:bodyPr/>
        <a:lstStyle/>
        <a:p>
          <a:endParaRPr lang="ru-RU" sz="1600"/>
        </a:p>
      </dgm:t>
    </dgm:pt>
    <dgm:pt modelId="{ACA08192-242E-445E-BF5D-108233AD1969}">
      <dgm:prSet custT="1"/>
      <dgm:spPr/>
      <dgm:t>
        <a:bodyPr/>
        <a:lstStyle/>
        <a:p>
          <a:r>
            <a:rPr lang="ru-RU" sz="1800" b="1" dirty="0" smtClean="0"/>
            <a:t>Отдел опеки и попечительства </a:t>
          </a:r>
        </a:p>
      </dgm:t>
    </dgm:pt>
    <dgm:pt modelId="{80038D3C-37EC-47EB-89DF-FAFCFC343F23}" type="parTrans" cxnId="{C6E45D31-B5FA-49EE-9EFF-7D1ED199E844}">
      <dgm:prSet custT="1"/>
      <dgm:spPr/>
      <dgm:t>
        <a:bodyPr/>
        <a:lstStyle/>
        <a:p>
          <a:endParaRPr lang="ru-RU" sz="1600"/>
        </a:p>
      </dgm:t>
    </dgm:pt>
    <dgm:pt modelId="{10809613-4449-4C14-8C57-1AB7607893AF}" type="sibTrans" cxnId="{C6E45D31-B5FA-49EE-9EFF-7D1ED199E844}">
      <dgm:prSet/>
      <dgm:spPr/>
      <dgm:t>
        <a:bodyPr/>
        <a:lstStyle/>
        <a:p>
          <a:endParaRPr lang="ru-RU" sz="1600"/>
        </a:p>
      </dgm:t>
    </dgm:pt>
    <dgm:pt modelId="{5B6FB232-8E8C-4F5F-B1E3-16A8C49D8E52}">
      <dgm:prSet custT="1"/>
      <dgm:spPr/>
      <dgm:t>
        <a:bodyPr/>
        <a:lstStyle/>
        <a:p>
          <a:r>
            <a:rPr lang="ru-RU" sz="1800" b="1" dirty="0" smtClean="0"/>
            <a:t>ГУ МО МВД России «Белогорский»</a:t>
          </a:r>
          <a:endParaRPr lang="ru-RU" sz="1800" b="1" dirty="0"/>
        </a:p>
      </dgm:t>
    </dgm:pt>
    <dgm:pt modelId="{C3E9C4E6-F257-4D78-9CCD-531C2FF6D85D}" type="parTrans" cxnId="{74CAC5E9-7238-4C4E-962D-1543886D72CB}">
      <dgm:prSet custT="1"/>
      <dgm:spPr/>
      <dgm:t>
        <a:bodyPr/>
        <a:lstStyle/>
        <a:p>
          <a:endParaRPr lang="ru-RU" sz="1600"/>
        </a:p>
      </dgm:t>
    </dgm:pt>
    <dgm:pt modelId="{7C23D026-05BA-40D4-9F72-B42AD5BD8B48}" type="sibTrans" cxnId="{74CAC5E9-7238-4C4E-962D-1543886D72CB}">
      <dgm:prSet/>
      <dgm:spPr/>
      <dgm:t>
        <a:bodyPr/>
        <a:lstStyle/>
        <a:p>
          <a:endParaRPr lang="ru-RU" sz="1600"/>
        </a:p>
      </dgm:t>
    </dgm:pt>
    <dgm:pt modelId="{A8FE99A6-E7DF-46FF-9EE7-6DB670867521}">
      <dgm:prSet custT="1"/>
      <dgm:spPr/>
      <dgm:t>
        <a:bodyPr/>
        <a:lstStyle/>
        <a:p>
          <a:r>
            <a:rPr lang="ru-RU" sz="1800" b="1" dirty="0" smtClean="0"/>
            <a:t>ГАУ АО БЦССУ</a:t>
          </a:r>
        </a:p>
        <a:p>
          <a:r>
            <a:rPr lang="ru-RU" sz="1800" b="1" dirty="0" smtClean="0"/>
            <a:t>«Радуга»</a:t>
          </a:r>
          <a:endParaRPr lang="ru-RU" sz="1800" b="1" dirty="0"/>
        </a:p>
      </dgm:t>
    </dgm:pt>
    <dgm:pt modelId="{F05FB2F5-4A7F-4795-A0FF-ED4A4D17CF9C}" type="parTrans" cxnId="{9E7B88B1-4EEC-4F34-9842-38059EE5BF0C}">
      <dgm:prSet custT="1"/>
      <dgm:spPr/>
      <dgm:t>
        <a:bodyPr/>
        <a:lstStyle/>
        <a:p>
          <a:endParaRPr lang="ru-RU" sz="1600"/>
        </a:p>
      </dgm:t>
    </dgm:pt>
    <dgm:pt modelId="{879367EE-DE88-4725-BDD7-533057D3C9BC}" type="sibTrans" cxnId="{9E7B88B1-4EEC-4F34-9842-38059EE5BF0C}">
      <dgm:prSet/>
      <dgm:spPr/>
      <dgm:t>
        <a:bodyPr/>
        <a:lstStyle/>
        <a:p>
          <a:endParaRPr lang="ru-RU" sz="1600"/>
        </a:p>
      </dgm:t>
    </dgm:pt>
    <dgm:pt modelId="{73650ED3-55D8-493D-93D0-9FC2FBBC629B}">
      <dgm:prSet custT="1"/>
      <dgm:spPr/>
      <dgm:t>
        <a:bodyPr/>
        <a:lstStyle/>
        <a:p>
          <a:r>
            <a:rPr lang="ru-RU" sz="1800" b="1" dirty="0" smtClean="0"/>
            <a:t>СРЦН</a:t>
          </a:r>
        </a:p>
        <a:p>
          <a:r>
            <a:rPr lang="ru-RU" sz="1800" b="1" dirty="0" smtClean="0"/>
            <a:t>г. Белогорск</a:t>
          </a:r>
          <a:endParaRPr lang="ru-RU" sz="1800" b="1" dirty="0"/>
        </a:p>
      </dgm:t>
    </dgm:pt>
    <dgm:pt modelId="{7CF8B9F5-30BC-4A75-8D80-5FA8E1DEE7F2}" type="parTrans" cxnId="{03D316A4-7DA3-4D13-91A1-34B86B94AC93}">
      <dgm:prSet custT="1"/>
      <dgm:spPr/>
      <dgm:t>
        <a:bodyPr/>
        <a:lstStyle/>
        <a:p>
          <a:endParaRPr lang="ru-RU" sz="1600"/>
        </a:p>
      </dgm:t>
    </dgm:pt>
    <dgm:pt modelId="{10CC340E-2D6A-4E46-A871-256D10438182}" type="sibTrans" cxnId="{03D316A4-7DA3-4D13-91A1-34B86B94AC93}">
      <dgm:prSet/>
      <dgm:spPr/>
      <dgm:t>
        <a:bodyPr/>
        <a:lstStyle/>
        <a:p>
          <a:endParaRPr lang="ru-RU" sz="1600"/>
        </a:p>
      </dgm:t>
    </dgm:pt>
    <dgm:pt modelId="{EE7BD4F8-7EC0-4502-972E-AC3C6ED4F865}">
      <dgm:prSet custT="1"/>
      <dgm:spPr/>
      <dgm:t>
        <a:bodyPr/>
        <a:lstStyle/>
        <a:p>
          <a:endParaRPr lang="ru-RU" sz="1600"/>
        </a:p>
      </dgm:t>
    </dgm:pt>
    <dgm:pt modelId="{E8CB216C-A32A-4AE0-B2BE-38418C2212C3}" type="parTrans" cxnId="{3A2A2A39-21A3-4933-9AAE-7AC453943671}">
      <dgm:prSet custT="1"/>
      <dgm:spPr/>
      <dgm:t>
        <a:bodyPr/>
        <a:lstStyle/>
        <a:p>
          <a:endParaRPr lang="ru-RU" sz="1600"/>
        </a:p>
      </dgm:t>
    </dgm:pt>
    <dgm:pt modelId="{E727C116-44E3-4184-AD66-8237A91A5F6C}" type="sibTrans" cxnId="{3A2A2A39-21A3-4933-9AAE-7AC453943671}">
      <dgm:prSet/>
      <dgm:spPr/>
      <dgm:t>
        <a:bodyPr/>
        <a:lstStyle/>
        <a:p>
          <a:endParaRPr lang="ru-RU" sz="1600"/>
        </a:p>
      </dgm:t>
    </dgm:pt>
    <dgm:pt modelId="{2B67F84F-730C-4728-8FC6-929F72E30E11}" type="pres">
      <dgm:prSet presAssocID="{2B9B4716-D6E6-4CEE-BADB-22AC99A307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F607D8-50D9-413B-B7AD-778083FB6C6E}" type="pres">
      <dgm:prSet presAssocID="{6919673E-4D70-4366-8C76-28679B32870A}" presName="centerShape" presStyleLbl="node0" presStyleIdx="0" presStyleCnt="1" custScaleX="251997" custScaleY="169480" custLinFactNeighborX="1639" custLinFactNeighborY="-831"/>
      <dgm:spPr/>
      <dgm:t>
        <a:bodyPr/>
        <a:lstStyle/>
        <a:p>
          <a:endParaRPr lang="ru-RU"/>
        </a:p>
      </dgm:t>
    </dgm:pt>
    <dgm:pt modelId="{3B2764F4-154B-42EC-8102-63C20878ED91}" type="pres">
      <dgm:prSet presAssocID="{4F109DEB-7D66-4161-8BD0-06F7D97A394F}" presName="parTrans" presStyleLbl="sibTrans2D1" presStyleIdx="0" presStyleCnt="9"/>
      <dgm:spPr/>
      <dgm:t>
        <a:bodyPr/>
        <a:lstStyle/>
        <a:p>
          <a:endParaRPr lang="ru-RU"/>
        </a:p>
      </dgm:t>
    </dgm:pt>
    <dgm:pt modelId="{158BAFEF-086F-4A02-BA1C-3F4A80CE8334}" type="pres">
      <dgm:prSet presAssocID="{4F109DEB-7D66-4161-8BD0-06F7D97A394F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23FFB2A5-AB9C-4760-9D86-F7326583E9A9}" type="pres">
      <dgm:prSet presAssocID="{29A220F9-850C-4D98-850D-BBBCBBBDF3BB}" presName="node" presStyleLbl="node1" presStyleIdx="0" presStyleCnt="9" custScaleX="106819" custScaleY="53180" custRadScaleRad="104695" custRadScaleInc="-3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F54B3-D1BE-4547-8D8A-29736DA7FDDB}" type="pres">
      <dgm:prSet presAssocID="{12905C7E-ABF7-4F3D-A75F-3679B70086E9}" presName="parTrans" presStyleLbl="sibTrans2D1" presStyleIdx="1" presStyleCnt="9" custLinFactNeighborX="-29389" custLinFactNeighborY="-4741"/>
      <dgm:spPr/>
      <dgm:t>
        <a:bodyPr/>
        <a:lstStyle/>
        <a:p>
          <a:endParaRPr lang="ru-RU"/>
        </a:p>
      </dgm:t>
    </dgm:pt>
    <dgm:pt modelId="{1C79FF74-103D-4C1E-9057-92DF2525B3F3}" type="pres">
      <dgm:prSet presAssocID="{12905C7E-ABF7-4F3D-A75F-3679B70086E9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DDD5B1DC-8693-482A-BE9A-60A743E28DA0}" type="pres">
      <dgm:prSet presAssocID="{A84DCB5F-B711-441D-A422-C3A31BE23487}" presName="node" presStyleLbl="node1" presStyleIdx="1" presStyleCnt="9" custScaleX="153594" custScaleY="69649" custRadScaleRad="125439" custRadScaleInc="2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890E2-FF34-48ED-8363-4152CE7A847F}" type="pres">
      <dgm:prSet presAssocID="{DCE9E8B6-D65B-4D77-B154-5515E6147B60}" presName="parTrans" presStyleLbl="sibTrans2D1" presStyleIdx="2" presStyleCnt="9"/>
      <dgm:spPr/>
      <dgm:t>
        <a:bodyPr/>
        <a:lstStyle/>
        <a:p>
          <a:endParaRPr lang="ru-RU"/>
        </a:p>
      </dgm:t>
    </dgm:pt>
    <dgm:pt modelId="{A3F6C643-0AA7-45D1-90DA-E41E496F986B}" type="pres">
      <dgm:prSet presAssocID="{DCE9E8B6-D65B-4D77-B154-5515E6147B60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C239BAEA-B862-407A-96F4-93F9FB4BF6C2}" type="pres">
      <dgm:prSet presAssocID="{0DCC99EB-E5F4-4FB3-AB8E-13924EA033C8}" presName="node" presStyleLbl="node1" presStyleIdx="2" presStyleCnt="9" custScaleX="152246" custScaleY="85245" custRadScaleRad="135349" custRadScaleInc="-22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27A33-E6D3-4C8F-B563-17C541B69C8F}" type="pres">
      <dgm:prSet presAssocID="{97FC637F-6723-4FA3-9EF9-0E6ED018C85D}" presName="parTrans" presStyleLbl="sibTrans2D1" presStyleIdx="3" presStyleCnt="9"/>
      <dgm:spPr/>
      <dgm:t>
        <a:bodyPr/>
        <a:lstStyle/>
        <a:p>
          <a:endParaRPr lang="ru-RU"/>
        </a:p>
      </dgm:t>
    </dgm:pt>
    <dgm:pt modelId="{4F184A48-47C2-4E83-8EF2-5AE36DD93B10}" type="pres">
      <dgm:prSet presAssocID="{97FC637F-6723-4FA3-9EF9-0E6ED018C85D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C55F8003-C5D6-4A67-9D32-EEA0C6EC00E1}" type="pres">
      <dgm:prSet presAssocID="{FC083737-18AA-4A3C-926E-9C95095E45AA}" presName="node" presStyleLbl="node1" presStyleIdx="3" presStyleCnt="9" custScaleX="144058" custScaleY="92564" custRadScaleRad="139461" custRadScaleInc="-6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B1A9D-E824-408C-88C2-CFA5479EA6BE}" type="pres">
      <dgm:prSet presAssocID="{80038D3C-37EC-47EB-89DF-FAFCFC343F23}" presName="parTrans" presStyleLbl="sibTrans2D1" presStyleIdx="4" presStyleCnt="9"/>
      <dgm:spPr/>
      <dgm:t>
        <a:bodyPr/>
        <a:lstStyle/>
        <a:p>
          <a:endParaRPr lang="ru-RU"/>
        </a:p>
      </dgm:t>
    </dgm:pt>
    <dgm:pt modelId="{DA9D8DB8-6AE0-4339-B70C-C43ADCA9360D}" type="pres">
      <dgm:prSet presAssocID="{80038D3C-37EC-47EB-89DF-FAFCFC343F23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67B42E1F-1AD4-4F1C-B47F-35168D3529C5}" type="pres">
      <dgm:prSet presAssocID="{ACA08192-242E-445E-BF5D-108233AD1969}" presName="node" presStyleLbl="node1" presStyleIdx="4" presStyleCnt="9" custScaleX="180840" custScaleY="76755" custRadScaleRad="109379" custRadScaleInc="-61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C4790-AD40-40AE-834D-2ADED1275F5F}" type="pres">
      <dgm:prSet presAssocID="{C3E9C4E6-F257-4D78-9CCD-531C2FF6D85D}" presName="parTrans" presStyleLbl="sibTrans2D1" presStyleIdx="5" presStyleCnt="9"/>
      <dgm:spPr/>
      <dgm:t>
        <a:bodyPr/>
        <a:lstStyle/>
        <a:p>
          <a:endParaRPr lang="ru-RU"/>
        </a:p>
      </dgm:t>
    </dgm:pt>
    <dgm:pt modelId="{CC159B69-073F-4AFB-BB68-748DA25572C4}" type="pres">
      <dgm:prSet presAssocID="{C3E9C4E6-F257-4D78-9CCD-531C2FF6D85D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09E714AA-B2D6-4629-87B3-02ADAB0DA136}" type="pres">
      <dgm:prSet presAssocID="{5B6FB232-8E8C-4F5F-B1E3-16A8C49D8E52}" presName="node" presStyleLbl="node1" presStyleIdx="5" presStyleCnt="9" custScaleX="168873" custScaleY="82712" custRadScaleRad="102712" custRadScaleInc="36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3D020-AE18-4D17-BD28-5FB7A362DF82}" type="pres">
      <dgm:prSet presAssocID="{F05FB2F5-4A7F-4795-A0FF-ED4A4D17CF9C}" presName="parTrans" presStyleLbl="sibTrans2D1" presStyleIdx="6" presStyleCnt="9"/>
      <dgm:spPr/>
      <dgm:t>
        <a:bodyPr/>
        <a:lstStyle/>
        <a:p>
          <a:endParaRPr lang="ru-RU"/>
        </a:p>
      </dgm:t>
    </dgm:pt>
    <dgm:pt modelId="{7D726426-7E55-414D-85C7-3A8F8FEA5AA4}" type="pres">
      <dgm:prSet presAssocID="{F05FB2F5-4A7F-4795-A0FF-ED4A4D17CF9C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1B99A1A5-65AE-42D6-A837-7B4F5C8967D2}" type="pres">
      <dgm:prSet presAssocID="{A8FE99A6-E7DF-46FF-9EE7-6DB670867521}" presName="node" presStyleLbl="node1" presStyleIdx="6" presStyleCnt="9" custScaleX="160541" custScaleY="77344" custRadScaleRad="135327" custRadScaleInc="38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905E-3D2F-492B-AFBB-5566153A9CFA}" type="pres">
      <dgm:prSet presAssocID="{7CF8B9F5-30BC-4A75-8D80-5FA8E1DEE7F2}" presName="parTrans" presStyleLbl="sibTrans2D1" presStyleIdx="7" presStyleCnt="9"/>
      <dgm:spPr/>
      <dgm:t>
        <a:bodyPr/>
        <a:lstStyle/>
        <a:p>
          <a:endParaRPr lang="ru-RU"/>
        </a:p>
      </dgm:t>
    </dgm:pt>
    <dgm:pt modelId="{5ADA6E21-77E8-421F-9DD4-C359BE4BE2AD}" type="pres">
      <dgm:prSet presAssocID="{7CF8B9F5-30BC-4A75-8D80-5FA8E1DEE7F2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B300B389-23B8-4938-BAAD-8328127AA1B5}" type="pres">
      <dgm:prSet presAssocID="{73650ED3-55D8-493D-93D0-9FC2FBBC629B}" presName="node" presStyleLbl="node1" presStyleIdx="7" presStyleCnt="9" custScaleX="140918" custScaleY="69015" custRadScaleRad="136618" custRadScaleInc="-14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765E6-79C8-4A7D-BE94-299848A313ED}" type="pres">
      <dgm:prSet presAssocID="{E8CB216C-A32A-4AE0-B2BE-38418C2212C3}" presName="parTrans" presStyleLbl="sibTrans2D1" presStyleIdx="8" presStyleCnt="9"/>
      <dgm:spPr/>
      <dgm:t>
        <a:bodyPr/>
        <a:lstStyle/>
        <a:p>
          <a:endParaRPr lang="ru-RU"/>
        </a:p>
      </dgm:t>
    </dgm:pt>
    <dgm:pt modelId="{542D5391-90EC-4495-9F88-DDC95D1E46D0}" type="pres">
      <dgm:prSet presAssocID="{E8CB216C-A32A-4AE0-B2BE-38418C2212C3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9A6EAAFE-97E7-4412-8C87-BA82F9D08628}" type="pres">
      <dgm:prSet presAssocID="{EE7BD4F8-7EC0-4502-972E-AC3C6ED4F865}" presName="node" presStyleLbl="node1" presStyleIdx="8" presStyleCnt="9" custScaleX="231216" custScaleY="118277" custRadScaleRad="128998" custRadScaleInc="-59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219A8E-6ADC-4752-94D2-8282252532A7}" type="presOf" srcId="{6919673E-4D70-4366-8C76-28679B32870A}" destId="{90F607D8-50D9-413B-B7AD-778083FB6C6E}" srcOrd="0" destOrd="0" presId="urn:microsoft.com/office/officeart/2005/8/layout/radial5"/>
    <dgm:cxn modelId="{F4258176-7B99-45AC-B70B-D73380207293}" type="presOf" srcId="{80038D3C-37EC-47EB-89DF-FAFCFC343F23}" destId="{B21B1A9D-E824-408C-88C2-CFA5479EA6BE}" srcOrd="0" destOrd="0" presId="urn:microsoft.com/office/officeart/2005/8/layout/radial5"/>
    <dgm:cxn modelId="{1D782E51-9B52-48CE-8FD0-B043DA2D586D}" type="presOf" srcId="{29A220F9-850C-4D98-850D-BBBCBBBDF3BB}" destId="{23FFB2A5-AB9C-4760-9D86-F7326583E9A9}" srcOrd="0" destOrd="0" presId="urn:microsoft.com/office/officeart/2005/8/layout/radial5"/>
    <dgm:cxn modelId="{C6E45D31-B5FA-49EE-9EFF-7D1ED199E844}" srcId="{6919673E-4D70-4366-8C76-28679B32870A}" destId="{ACA08192-242E-445E-BF5D-108233AD1969}" srcOrd="4" destOrd="0" parTransId="{80038D3C-37EC-47EB-89DF-FAFCFC343F23}" sibTransId="{10809613-4449-4C14-8C57-1AB7607893AF}"/>
    <dgm:cxn modelId="{6C718045-D94D-470E-8521-4393E149E7D7}" type="presOf" srcId="{E8CB216C-A32A-4AE0-B2BE-38418C2212C3}" destId="{6B6765E6-79C8-4A7D-BE94-299848A313ED}" srcOrd="0" destOrd="0" presId="urn:microsoft.com/office/officeart/2005/8/layout/radial5"/>
    <dgm:cxn modelId="{73A8AE69-6B3A-4A54-91BD-7ACC205A4D3D}" srcId="{6919673E-4D70-4366-8C76-28679B32870A}" destId="{A84DCB5F-B711-441D-A422-C3A31BE23487}" srcOrd="1" destOrd="0" parTransId="{12905C7E-ABF7-4F3D-A75F-3679B70086E9}" sibTransId="{89F4936C-CB95-47C3-AA92-44A93868473D}"/>
    <dgm:cxn modelId="{0D576BAB-ED76-432F-A320-315064BFCD36}" type="presOf" srcId="{EE7BD4F8-7EC0-4502-972E-AC3C6ED4F865}" destId="{9A6EAAFE-97E7-4412-8C87-BA82F9D08628}" srcOrd="0" destOrd="0" presId="urn:microsoft.com/office/officeart/2005/8/layout/radial5"/>
    <dgm:cxn modelId="{8A469E33-5CBD-459A-A41B-E36168FA864D}" type="presOf" srcId="{7CF8B9F5-30BC-4A75-8D80-5FA8E1DEE7F2}" destId="{5ADA6E21-77E8-421F-9DD4-C359BE4BE2AD}" srcOrd="1" destOrd="0" presId="urn:microsoft.com/office/officeart/2005/8/layout/radial5"/>
    <dgm:cxn modelId="{252EDFE8-894C-4EA0-BC91-A0ABFEDD1984}" type="presOf" srcId="{FC083737-18AA-4A3C-926E-9C95095E45AA}" destId="{C55F8003-C5D6-4A67-9D32-EEA0C6EC00E1}" srcOrd="0" destOrd="0" presId="urn:microsoft.com/office/officeart/2005/8/layout/radial5"/>
    <dgm:cxn modelId="{3A2A2A39-21A3-4933-9AAE-7AC453943671}" srcId="{6919673E-4D70-4366-8C76-28679B32870A}" destId="{EE7BD4F8-7EC0-4502-972E-AC3C6ED4F865}" srcOrd="8" destOrd="0" parTransId="{E8CB216C-A32A-4AE0-B2BE-38418C2212C3}" sibTransId="{E727C116-44E3-4184-AD66-8237A91A5F6C}"/>
    <dgm:cxn modelId="{827EA2D7-EE7F-4E25-8C9D-7618D1A1E3ED}" srcId="{6919673E-4D70-4366-8C76-28679B32870A}" destId="{FC083737-18AA-4A3C-926E-9C95095E45AA}" srcOrd="3" destOrd="0" parTransId="{97FC637F-6723-4FA3-9EF9-0E6ED018C85D}" sibTransId="{322C6F42-E7BE-4827-B305-5C51377490E3}"/>
    <dgm:cxn modelId="{81EA507E-B695-44DC-8F69-1E39DC8AF6C4}" type="presOf" srcId="{97FC637F-6723-4FA3-9EF9-0E6ED018C85D}" destId="{EAA27A33-E6D3-4C8F-B563-17C541B69C8F}" srcOrd="0" destOrd="0" presId="urn:microsoft.com/office/officeart/2005/8/layout/radial5"/>
    <dgm:cxn modelId="{74CAC5E9-7238-4C4E-962D-1543886D72CB}" srcId="{6919673E-4D70-4366-8C76-28679B32870A}" destId="{5B6FB232-8E8C-4F5F-B1E3-16A8C49D8E52}" srcOrd="5" destOrd="0" parTransId="{C3E9C4E6-F257-4D78-9CCD-531C2FF6D85D}" sibTransId="{7C23D026-05BA-40D4-9F72-B42AD5BD8B48}"/>
    <dgm:cxn modelId="{27820448-F30B-4168-9A0E-C7C210E275C0}" type="presOf" srcId="{4F109DEB-7D66-4161-8BD0-06F7D97A394F}" destId="{3B2764F4-154B-42EC-8102-63C20878ED91}" srcOrd="0" destOrd="0" presId="urn:microsoft.com/office/officeart/2005/8/layout/radial5"/>
    <dgm:cxn modelId="{A387A720-ADEE-4F16-8505-FC6282FDA816}" type="presOf" srcId="{E8CB216C-A32A-4AE0-B2BE-38418C2212C3}" destId="{542D5391-90EC-4495-9F88-DDC95D1E46D0}" srcOrd="1" destOrd="0" presId="urn:microsoft.com/office/officeart/2005/8/layout/radial5"/>
    <dgm:cxn modelId="{BD12CF57-5EE9-46D3-9DF7-ED48F7D29208}" type="presOf" srcId="{4F109DEB-7D66-4161-8BD0-06F7D97A394F}" destId="{158BAFEF-086F-4A02-BA1C-3F4A80CE8334}" srcOrd="1" destOrd="0" presId="urn:microsoft.com/office/officeart/2005/8/layout/radial5"/>
    <dgm:cxn modelId="{85637F60-57E0-402C-A16C-F8F9E4985EB6}" type="presOf" srcId="{A8FE99A6-E7DF-46FF-9EE7-6DB670867521}" destId="{1B99A1A5-65AE-42D6-A837-7B4F5C8967D2}" srcOrd="0" destOrd="0" presId="urn:microsoft.com/office/officeart/2005/8/layout/radial5"/>
    <dgm:cxn modelId="{EDEE4B03-8448-4F63-B76C-133BCB2B9565}" type="presOf" srcId="{5B6FB232-8E8C-4F5F-B1E3-16A8C49D8E52}" destId="{09E714AA-B2D6-4629-87B3-02ADAB0DA136}" srcOrd="0" destOrd="0" presId="urn:microsoft.com/office/officeart/2005/8/layout/radial5"/>
    <dgm:cxn modelId="{B90EB39C-7613-4335-ADA3-966AB0729859}" type="presOf" srcId="{C3E9C4E6-F257-4D78-9CCD-531C2FF6D85D}" destId="{48BC4790-AD40-40AE-834D-2ADED1275F5F}" srcOrd="0" destOrd="0" presId="urn:microsoft.com/office/officeart/2005/8/layout/radial5"/>
    <dgm:cxn modelId="{D3D941C8-3563-48F7-91CB-A24BA6AB34C3}" type="presOf" srcId="{DCE9E8B6-D65B-4D77-B154-5515E6147B60}" destId="{A3F6C643-0AA7-45D1-90DA-E41E496F986B}" srcOrd="1" destOrd="0" presId="urn:microsoft.com/office/officeart/2005/8/layout/radial5"/>
    <dgm:cxn modelId="{D39D33A9-DE6C-4E3C-9681-4019E7F3A605}" type="presOf" srcId="{ACA08192-242E-445E-BF5D-108233AD1969}" destId="{67B42E1F-1AD4-4F1C-B47F-35168D3529C5}" srcOrd="0" destOrd="0" presId="urn:microsoft.com/office/officeart/2005/8/layout/radial5"/>
    <dgm:cxn modelId="{56C3BD93-48AA-41BA-81A5-EACDCA062340}" type="presOf" srcId="{F05FB2F5-4A7F-4795-A0FF-ED4A4D17CF9C}" destId="{3F13D020-AE18-4D17-BD28-5FB7A362DF82}" srcOrd="0" destOrd="0" presId="urn:microsoft.com/office/officeart/2005/8/layout/radial5"/>
    <dgm:cxn modelId="{D89082CA-6A3A-4757-9A2D-57923F786BFA}" type="presOf" srcId="{97FC637F-6723-4FA3-9EF9-0E6ED018C85D}" destId="{4F184A48-47C2-4E83-8EF2-5AE36DD93B10}" srcOrd="1" destOrd="0" presId="urn:microsoft.com/office/officeart/2005/8/layout/radial5"/>
    <dgm:cxn modelId="{F2F9A81E-A8BC-42A7-93F3-88DA8563EC32}" srcId="{6919673E-4D70-4366-8C76-28679B32870A}" destId="{29A220F9-850C-4D98-850D-BBBCBBBDF3BB}" srcOrd="0" destOrd="0" parTransId="{4F109DEB-7D66-4161-8BD0-06F7D97A394F}" sibTransId="{AC277490-84D8-4598-B8EF-1D55CCF784A0}"/>
    <dgm:cxn modelId="{3D45961D-8013-4BA9-9DA5-6B1950093A0D}" type="presOf" srcId="{12905C7E-ABF7-4F3D-A75F-3679B70086E9}" destId="{1C79FF74-103D-4C1E-9057-92DF2525B3F3}" srcOrd="1" destOrd="0" presId="urn:microsoft.com/office/officeart/2005/8/layout/radial5"/>
    <dgm:cxn modelId="{9E7B88B1-4EEC-4F34-9842-38059EE5BF0C}" srcId="{6919673E-4D70-4366-8C76-28679B32870A}" destId="{A8FE99A6-E7DF-46FF-9EE7-6DB670867521}" srcOrd="6" destOrd="0" parTransId="{F05FB2F5-4A7F-4795-A0FF-ED4A4D17CF9C}" sibTransId="{879367EE-DE88-4725-BDD7-533057D3C9BC}"/>
    <dgm:cxn modelId="{9A266B00-0FBB-40B3-A361-FB6AF5347522}" type="presOf" srcId="{F05FB2F5-4A7F-4795-A0FF-ED4A4D17CF9C}" destId="{7D726426-7E55-414D-85C7-3A8F8FEA5AA4}" srcOrd="1" destOrd="0" presId="urn:microsoft.com/office/officeart/2005/8/layout/radial5"/>
    <dgm:cxn modelId="{D32BD74F-6C1B-4E34-967C-10D5CEA5E7FE}" type="presOf" srcId="{7CF8B9F5-30BC-4A75-8D80-5FA8E1DEE7F2}" destId="{74A1905E-3D2F-492B-AFBB-5566153A9CFA}" srcOrd="0" destOrd="0" presId="urn:microsoft.com/office/officeart/2005/8/layout/radial5"/>
    <dgm:cxn modelId="{991CEB04-002D-4732-87F0-2242A52D8AC7}" type="presOf" srcId="{73650ED3-55D8-493D-93D0-9FC2FBBC629B}" destId="{B300B389-23B8-4938-BAAD-8328127AA1B5}" srcOrd="0" destOrd="0" presId="urn:microsoft.com/office/officeart/2005/8/layout/radial5"/>
    <dgm:cxn modelId="{DDE73BA5-72BF-4170-BFBD-0200DDBB46AF}" type="presOf" srcId="{A84DCB5F-B711-441D-A422-C3A31BE23487}" destId="{DDD5B1DC-8693-482A-BE9A-60A743E28DA0}" srcOrd="0" destOrd="0" presId="urn:microsoft.com/office/officeart/2005/8/layout/radial5"/>
    <dgm:cxn modelId="{F030FEE4-8A48-4907-B821-E82568E05A08}" type="presOf" srcId="{2B9B4716-D6E6-4CEE-BADB-22AC99A307D5}" destId="{2B67F84F-730C-4728-8FC6-929F72E30E11}" srcOrd="0" destOrd="0" presId="urn:microsoft.com/office/officeart/2005/8/layout/radial5"/>
    <dgm:cxn modelId="{67EF998A-9473-4198-B1EA-88F9F23650EA}" type="presOf" srcId="{0DCC99EB-E5F4-4FB3-AB8E-13924EA033C8}" destId="{C239BAEA-B862-407A-96F4-93F9FB4BF6C2}" srcOrd="0" destOrd="0" presId="urn:microsoft.com/office/officeart/2005/8/layout/radial5"/>
    <dgm:cxn modelId="{D01C6072-3782-4B0A-9961-04310B5EC323}" type="presOf" srcId="{C3E9C4E6-F257-4D78-9CCD-531C2FF6D85D}" destId="{CC159B69-073F-4AFB-BB68-748DA25572C4}" srcOrd="1" destOrd="0" presId="urn:microsoft.com/office/officeart/2005/8/layout/radial5"/>
    <dgm:cxn modelId="{53727384-1F93-4CC1-B35B-498F5F26A8D8}" srcId="{2B9B4716-D6E6-4CEE-BADB-22AC99A307D5}" destId="{6919673E-4D70-4366-8C76-28679B32870A}" srcOrd="0" destOrd="0" parTransId="{34C394C2-83B8-4C58-8D29-B6893D265A98}" sibTransId="{12C7395A-02D9-4409-823C-D2CA1910FF97}"/>
    <dgm:cxn modelId="{96D2B50D-CD8B-4D05-91F6-0220160DF890}" srcId="{6919673E-4D70-4366-8C76-28679B32870A}" destId="{0DCC99EB-E5F4-4FB3-AB8E-13924EA033C8}" srcOrd="2" destOrd="0" parTransId="{DCE9E8B6-D65B-4D77-B154-5515E6147B60}" sibTransId="{96038700-93E6-4C1A-B3D3-BD0CCC4DCC05}"/>
    <dgm:cxn modelId="{0E2443FF-2B68-4F5D-9FE4-E80DA04BB854}" type="presOf" srcId="{80038D3C-37EC-47EB-89DF-FAFCFC343F23}" destId="{DA9D8DB8-6AE0-4339-B70C-C43ADCA9360D}" srcOrd="1" destOrd="0" presId="urn:microsoft.com/office/officeart/2005/8/layout/radial5"/>
    <dgm:cxn modelId="{03D316A4-7DA3-4D13-91A1-34B86B94AC93}" srcId="{6919673E-4D70-4366-8C76-28679B32870A}" destId="{73650ED3-55D8-493D-93D0-9FC2FBBC629B}" srcOrd="7" destOrd="0" parTransId="{7CF8B9F5-30BC-4A75-8D80-5FA8E1DEE7F2}" sibTransId="{10CC340E-2D6A-4E46-A871-256D10438182}"/>
    <dgm:cxn modelId="{47B5012B-2EA9-43E2-AD8A-D9B6AE080336}" type="presOf" srcId="{12905C7E-ABF7-4F3D-A75F-3679B70086E9}" destId="{9EAF54B3-D1BE-4547-8D8A-29736DA7FDDB}" srcOrd="0" destOrd="0" presId="urn:microsoft.com/office/officeart/2005/8/layout/radial5"/>
    <dgm:cxn modelId="{FC2C7000-556F-479D-8F44-73EDA2C4F5D3}" type="presOf" srcId="{DCE9E8B6-D65B-4D77-B154-5515E6147B60}" destId="{214890E2-FF34-48ED-8363-4152CE7A847F}" srcOrd="0" destOrd="0" presId="urn:microsoft.com/office/officeart/2005/8/layout/radial5"/>
    <dgm:cxn modelId="{0DF35A10-3AFA-4F05-88D5-E2F6C9A8F645}" type="presParOf" srcId="{2B67F84F-730C-4728-8FC6-929F72E30E11}" destId="{90F607D8-50D9-413B-B7AD-778083FB6C6E}" srcOrd="0" destOrd="0" presId="urn:microsoft.com/office/officeart/2005/8/layout/radial5"/>
    <dgm:cxn modelId="{1C23B23D-FBD3-44B9-9B64-0CC5A58D9D90}" type="presParOf" srcId="{2B67F84F-730C-4728-8FC6-929F72E30E11}" destId="{3B2764F4-154B-42EC-8102-63C20878ED91}" srcOrd="1" destOrd="0" presId="urn:microsoft.com/office/officeart/2005/8/layout/radial5"/>
    <dgm:cxn modelId="{726C8861-B9D3-4B76-B269-5B21B27D7E8F}" type="presParOf" srcId="{3B2764F4-154B-42EC-8102-63C20878ED91}" destId="{158BAFEF-086F-4A02-BA1C-3F4A80CE8334}" srcOrd="0" destOrd="0" presId="urn:microsoft.com/office/officeart/2005/8/layout/radial5"/>
    <dgm:cxn modelId="{BD3E6080-AA7C-45E7-A149-5AD95174704A}" type="presParOf" srcId="{2B67F84F-730C-4728-8FC6-929F72E30E11}" destId="{23FFB2A5-AB9C-4760-9D86-F7326583E9A9}" srcOrd="2" destOrd="0" presId="urn:microsoft.com/office/officeart/2005/8/layout/radial5"/>
    <dgm:cxn modelId="{51F6CC46-3D32-4A04-B738-C302FE8B89E9}" type="presParOf" srcId="{2B67F84F-730C-4728-8FC6-929F72E30E11}" destId="{9EAF54B3-D1BE-4547-8D8A-29736DA7FDDB}" srcOrd="3" destOrd="0" presId="urn:microsoft.com/office/officeart/2005/8/layout/radial5"/>
    <dgm:cxn modelId="{D4ECB83A-4109-494E-811B-C8D87AE472F6}" type="presParOf" srcId="{9EAF54B3-D1BE-4547-8D8A-29736DA7FDDB}" destId="{1C79FF74-103D-4C1E-9057-92DF2525B3F3}" srcOrd="0" destOrd="0" presId="urn:microsoft.com/office/officeart/2005/8/layout/radial5"/>
    <dgm:cxn modelId="{3FCA181F-4950-43AA-A378-976BED1BAF4E}" type="presParOf" srcId="{2B67F84F-730C-4728-8FC6-929F72E30E11}" destId="{DDD5B1DC-8693-482A-BE9A-60A743E28DA0}" srcOrd="4" destOrd="0" presId="urn:microsoft.com/office/officeart/2005/8/layout/radial5"/>
    <dgm:cxn modelId="{086878A7-C110-43EF-8E42-A571779078FB}" type="presParOf" srcId="{2B67F84F-730C-4728-8FC6-929F72E30E11}" destId="{214890E2-FF34-48ED-8363-4152CE7A847F}" srcOrd="5" destOrd="0" presId="urn:microsoft.com/office/officeart/2005/8/layout/radial5"/>
    <dgm:cxn modelId="{0B01671A-B657-4AE7-8D19-84A5692430C1}" type="presParOf" srcId="{214890E2-FF34-48ED-8363-4152CE7A847F}" destId="{A3F6C643-0AA7-45D1-90DA-E41E496F986B}" srcOrd="0" destOrd="0" presId="urn:microsoft.com/office/officeart/2005/8/layout/radial5"/>
    <dgm:cxn modelId="{DE813AAC-82EB-4A24-A56B-50B6760343A4}" type="presParOf" srcId="{2B67F84F-730C-4728-8FC6-929F72E30E11}" destId="{C239BAEA-B862-407A-96F4-93F9FB4BF6C2}" srcOrd="6" destOrd="0" presId="urn:microsoft.com/office/officeart/2005/8/layout/radial5"/>
    <dgm:cxn modelId="{FCDBB433-3F84-4AF5-8FAD-7C07F63756D3}" type="presParOf" srcId="{2B67F84F-730C-4728-8FC6-929F72E30E11}" destId="{EAA27A33-E6D3-4C8F-B563-17C541B69C8F}" srcOrd="7" destOrd="0" presId="urn:microsoft.com/office/officeart/2005/8/layout/radial5"/>
    <dgm:cxn modelId="{5D35CF12-6429-463C-8530-7467ECE75B81}" type="presParOf" srcId="{EAA27A33-E6D3-4C8F-B563-17C541B69C8F}" destId="{4F184A48-47C2-4E83-8EF2-5AE36DD93B10}" srcOrd="0" destOrd="0" presId="urn:microsoft.com/office/officeart/2005/8/layout/radial5"/>
    <dgm:cxn modelId="{C51C73F8-652B-4D93-81AC-CEC4130273B6}" type="presParOf" srcId="{2B67F84F-730C-4728-8FC6-929F72E30E11}" destId="{C55F8003-C5D6-4A67-9D32-EEA0C6EC00E1}" srcOrd="8" destOrd="0" presId="urn:microsoft.com/office/officeart/2005/8/layout/radial5"/>
    <dgm:cxn modelId="{E11FD9A8-427E-4F77-9703-449540318B8E}" type="presParOf" srcId="{2B67F84F-730C-4728-8FC6-929F72E30E11}" destId="{B21B1A9D-E824-408C-88C2-CFA5479EA6BE}" srcOrd="9" destOrd="0" presId="urn:microsoft.com/office/officeart/2005/8/layout/radial5"/>
    <dgm:cxn modelId="{D5F36BBC-518B-433C-BB7D-B1C737692E5D}" type="presParOf" srcId="{B21B1A9D-E824-408C-88C2-CFA5479EA6BE}" destId="{DA9D8DB8-6AE0-4339-B70C-C43ADCA9360D}" srcOrd="0" destOrd="0" presId="urn:microsoft.com/office/officeart/2005/8/layout/radial5"/>
    <dgm:cxn modelId="{F3CEB32C-F180-4A18-883D-EE4E950068BA}" type="presParOf" srcId="{2B67F84F-730C-4728-8FC6-929F72E30E11}" destId="{67B42E1F-1AD4-4F1C-B47F-35168D3529C5}" srcOrd="10" destOrd="0" presId="urn:microsoft.com/office/officeart/2005/8/layout/radial5"/>
    <dgm:cxn modelId="{5A80E4ED-EE0A-49FB-B40B-2276513042F5}" type="presParOf" srcId="{2B67F84F-730C-4728-8FC6-929F72E30E11}" destId="{48BC4790-AD40-40AE-834D-2ADED1275F5F}" srcOrd="11" destOrd="0" presId="urn:microsoft.com/office/officeart/2005/8/layout/radial5"/>
    <dgm:cxn modelId="{F8093471-7D1A-47BB-B45D-E63C654071F1}" type="presParOf" srcId="{48BC4790-AD40-40AE-834D-2ADED1275F5F}" destId="{CC159B69-073F-4AFB-BB68-748DA25572C4}" srcOrd="0" destOrd="0" presId="urn:microsoft.com/office/officeart/2005/8/layout/radial5"/>
    <dgm:cxn modelId="{3DA1C0CB-7CAF-4D0A-B2D9-67E0FF2A91EF}" type="presParOf" srcId="{2B67F84F-730C-4728-8FC6-929F72E30E11}" destId="{09E714AA-B2D6-4629-87B3-02ADAB0DA136}" srcOrd="12" destOrd="0" presId="urn:microsoft.com/office/officeart/2005/8/layout/radial5"/>
    <dgm:cxn modelId="{FF4B603E-CC1E-482B-B26E-26B3155C3564}" type="presParOf" srcId="{2B67F84F-730C-4728-8FC6-929F72E30E11}" destId="{3F13D020-AE18-4D17-BD28-5FB7A362DF82}" srcOrd="13" destOrd="0" presId="urn:microsoft.com/office/officeart/2005/8/layout/radial5"/>
    <dgm:cxn modelId="{5C54AD5D-887B-4624-B462-96EC8DE30FD2}" type="presParOf" srcId="{3F13D020-AE18-4D17-BD28-5FB7A362DF82}" destId="{7D726426-7E55-414D-85C7-3A8F8FEA5AA4}" srcOrd="0" destOrd="0" presId="urn:microsoft.com/office/officeart/2005/8/layout/radial5"/>
    <dgm:cxn modelId="{6FC58794-C2DE-4D39-96D6-94EE0D97E28C}" type="presParOf" srcId="{2B67F84F-730C-4728-8FC6-929F72E30E11}" destId="{1B99A1A5-65AE-42D6-A837-7B4F5C8967D2}" srcOrd="14" destOrd="0" presId="urn:microsoft.com/office/officeart/2005/8/layout/radial5"/>
    <dgm:cxn modelId="{634916F2-53B3-4038-84EC-26DEFCFC9BE3}" type="presParOf" srcId="{2B67F84F-730C-4728-8FC6-929F72E30E11}" destId="{74A1905E-3D2F-492B-AFBB-5566153A9CFA}" srcOrd="15" destOrd="0" presId="urn:microsoft.com/office/officeart/2005/8/layout/radial5"/>
    <dgm:cxn modelId="{FB9BD8D0-F2D3-42E9-839C-74A84691AFE2}" type="presParOf" srcId="{74A1905E-3D2F-492B-AFBB-5566153A9CFA}" destId="{5ADA6E21-77E8-421F-9DD4-C359BE4BE2AD}" srcOrd="0" destOrd="0" presId="urn:microsoft.com/office/officeart/2005/8/layout/radial5"/>
    <dgm:cxn modelId="{EFE5928E-1AF1-440E-89AD-A4FD737BC22F}" type="presParOf" srcId="{2B67F84F-730C-4728-8FC6-929F72E30E11}" destId="{B300B389-23B8-4938-BAAD-8328127AA1B5}" srcOrd="16" destOrd="0" presId="urn:microsoft.com/office/officeart/2005/8/layout/radial5"/>
    <dgm:cxn modelId="{C6F327E4-27E3-41D9-8828-43737AD531E2}" type="presParOf" srcId="{2B67F84F-730C-4728-8FC6-929F72E30E11}" destId="{6B6765E6-79C8-4A7D-BE94-299848A313ED}" srcOrd="17" destOrd="0" presId="urn:microsoft.com/office/officeart/2005/8/layout/radial5"/>
    <dgm:cxn modelId="{18A8CE4C-580D-459F-BC06-90BA4E6A1D89}" type="presParOf" srcId="{6B6765E6-79C8-4A7D-BE94-299848A313ED}" destId="{542D5391-90EC-4495-9F88-DDC95D1E46D0}" srcOrd="0" destOrd="0" presId="urn:microsoft.com/office/officeart/2005/8/layout/radial5"/>
    <dgm:cxn modelId="{56805B8F-FE2E-4A85-A176-0C52D6A5185C}" type="presParOf" srcId="{2B67F84F-730C-4728-8FC6-929F72E30E11}" destId="{9A6EAAFE-97E7-4412-8C87-BA82F9D08628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3FA012-9685-488A-ABA3-34FE08704AED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E556FFE-A380-4854-9ED0-38C006447AA9}">
      <dgm:prSet phldrT="[Текст]" custT="1"/>
      <dgm:spPr/>
      <dgm:t>
        <a:bodyPr/>
        <a:lstStyle/>
        <a:p>
          <a:r>
            <a:rPr lang="ru-RU" sz="1600" dirty="0" smtClean="0"/>
            <a:t>обнаружение и регистрация факта нуждаемости ребенка в государственной защите</a:t>
          </a:r>
          <a:endParaRPr lang="ru-RU" sz="1600" dirty="0"/>
        </a:p>
      </dgm:t>
    </dgm:pt>
    <dgm:pt modelId="{41191629-54A9-4496-89E2-008851113ABD}" type="parTrans" cxnId="{34190ECC-3E3E-4359-92CD-F01FA891213C}">
      <dgm:prSet/>
      <dgm:spPr/>
      <dgm:t>
        <a:bodyPr/>
        <a:lstStyle/>
        <a:p>
          <a:endParaRPr lang="ru-RU"/>
        </a:p>
      </dgm:t>
    </dgm:pt>
    <dgm:pt modelId="{F4127624-B7B6-476B-9249-987B2070D495}" type="sibTrans" cxnId="{34190ECC-3E3E-4359-92CD-F01FA891213C}">
      <dgm:prSet/>
      <dgm:spPr/>
      <dgm:t>
        <a:bodyPr/>
        <a:lstStyle/>
        <a:p>
          <a:endParaRPr lang="ru-RU"/>
        </a:p>
      </dgm:t>
    </dgm:pt>
    <dgm:pt modelId="{F95627BE-09E4-453A-8B2B-36B417A64C6D}">
      <dgm:prSet phldrT="[Текст]" custT="1"/>
      <dgm:spPr/>
      <dgm:t>
        <a:bodyPr/>
        <a:lstStyle/>
        <a:p>
          <a:r>
            <a:rPr lang="ru-RU" sz="1600" dirty="0" smtClean="0"/>
            <a:t>разработка, утверждение и реализация плана работы с семьёй</a:t>
          </a:r>
          <a:endParaRPr lang="ru-RU" sz="1600" dirty="0"/>
        </a:p>
      </dgm:t>
    </dgm:pt>
    <dgm:pt modelId="{C47AC1E4-037A-453A-AEDE-F26C7D10971C}" type="parTrans" cxnId="{18E97B8F-B410-499C-AC68-5BD01D21A9F2}">
      <dgm:prSet/>
      <dgm:spPr/>
      <dgm:t>
        <a:bodyPr/>
        <a:lstStyle/>
        <a:p>
          <a:endParaRPr lang="ru-RU"/>
        </a:p>
      </dgm:t>
    </dgm:pt>
    <dgm:pt modelId="{6EBBA9D5-6987-41CA-B518-A21A6A2C3ED5}" type="sibTrans" cxnId="{18E97B8F-B410-499C-AC68-5BD01D21A9F2}">
      <dgm:prSet/>
      <dgm:spPr/>
      <dgm:t>
        <a:bodyPr/>
        <a:lstStyle/>
        <a:p>
          <a:endParaRPr lang="ru-RU"/>
        </a:p>
      </dgm:t>
    </dgm:pt>
    <dgm:pt modelId="{F37921C7-E2B8-4FD6-9FAA-88E2D75A9C10}">
      <dgm:prSet phldrT="[Текст]" custT="1"/>
      <dgm:spPr/>
      <dgm:t>
        <a:bodyPr/>
        <a:lstStyle/>
        <a:p>
          <a:r>
            <a:rPr lang="ru-RU" sz="1600" dirty="0" smtClean="0"/>
            <a:t>контроль исполнения и эффективность принимаемых мер по защите прав и законных интересов ребенка</a:t>
          </a:r>
          <a:endParaRPr lang="ru-RU" sz="1600" dirty="0"/>
        </a:p>
      </dgm:t>
    </dgm:pt>
    <dgm:pt modelId="{94F44184-4A08-4BA0-8133-53E7F2A66550}" type="parTrans" cxnId="{5229F253-17E3-4DBB-B829-56922D4C00DF}">
      <dgm:prSet/>
      <dgm:spPr/>
      <dgm:t>
        <a:bodyPr/>
        <a:lstStyle/>
        <a:p>
          <a:endParaRPr lang="ru-RU"/>
        </a:p>
      </dgm:t>
    </dgm:pt>
    <dgm:pt modelId="{09236AB0-2A69-4173-AE43-6272D592EE1D}" type="sibTrans" cxnId="{5229F253-17E3-4DBB-B829-56922D4C00DF}">
      <dgm:prSet/>
      <dgm:spPr/>
      <dgm:t>
        <a:bodyPr/>
        <a:lstStyle/>
        <a:p>
          <a:endParaRPr lang="ru-RU"/>
        </a:p>
      </dgm:t>
    </dgm:pt>
    <dgm:pt modelId="{41941852-019C-4A55-A50F-5724BEA55FC1}">
      <dgm:prSet custT="1"/>
      <dgm:spPr/>
      <dgm:t>
        <a:bodyPr/>
        <a:lstStyle/>
        <a:p>
          <a:r>
            <a:rPr lang="ru-RU" sz="1600" dirty="0" smtClean="0"/>
            <a:t>проверка информации и принятие решения о начале работы с ребенком и его семьей</a:t>
          </a:r>
          <a:endParaRPr lang="ru-RU" sz="1600" dirty="0"/>
        </a:p>
      </dgm:t>
    </dgm:pt>
    <dgm:pt modelId="{56C77FC6-6E22-4BAE-B71C-023B56EB9CD5}" type="parTrans" cxnId="{906EF612-A5B9-405E-8362-DBEAD1EF9C08}">
      <dgm:prSet/>
      <dgm:spPr/>
      <dgm:t>
        <a:bodyPr/>
        <a:lstStyle/>
        <a:p>
          <a:endParaRPr lang="ru-RU"/>
        </a:p>
      </dgm:t>
    </dgm:pt>
    <dgm:pt modelId="{9445A935-BE87-4831-9D50-B25BD2919993}" type="sibTrans" cxnId="{906EF612-A5B9-405E-8362-DBEAD1EF9C08}">
      <dgm:prSet/>
      <dgm:spPr/>
      <dgm:t>
        <a:bodyPr/>
        <a:lstStyle/>
        <a:p>
          <a:endParaRPr lang="ru-RU"/>
        </a:p>
      </dgm:t>
    </dgm:pt>
    <dgm:pt modelId="{F26E45B3-CB12-4D74-B58C-287B0673CA72}">
      <dgm:prSet custT="1"/>
      <dgm:spPr/>
      <dgm:t>
        <a:bodyPr/>
        <a:lstStyle/>
        <a:p>
          <a:r>
            <a:rPr lang="ru-RU" sz="1600" dirty="0" smtClean="0"/>
            <a:t>организация работы с семьей, диагностика причин нарушения прав и законных интересов ребенка</a:t>
          </a:r>
          <a:endParaRPr lang="ru-RU" sz="1600" dirty="0"/>
        </a:p>
      </dgm:t>
    </dgm:pt>
    <dgm:pt modelId="{71A82C41-B184-4FC1-BA36-AF0C65A49F88}" type="parTrans" cxnId="{E7EF234C-8F55-42BC-B411-0D4D3F38153D}">
      <dgm:prSet/>
      <dgm:spPr/>
      <dgm:t>
        <a:bodyPr/>
        <a:lstStyle/>
        <a:p>
          <a:endParaRPr lang="ru-RU"/>
        </a:p>
      </dgm:t>
    </dgm:pt>
    <dgm:pt modelId="{DBBAF3E3-13AD-482C-8F3E-53388F2BAC98}" type="sibTrans" cxnId="{E7EF234C-8F55-42BC-B411-0D4D3F38153D}">
      <dgm:prSet/>
      <dgm:spPr/>
      <dgm:t>
        <a:bodyPr/>
        <a:lstStyle/>
        <a:p>
          <a:endParaRPr lang="ru-RU"/>
        </a:p>
      </dgm:t>
    </dgm:pt>
    <dgm:pt modelId="{8DB5BF99-D275-4F7F-8F5D-A5074640193C}" type="pres">
      <dgm:prSet presAssocID="{CF3FA012-9685-488A-ABA3-34FE08704AE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50AC62-7637-4FC8-AACB-A817C55B52B5}" type="pres">
      <dgm:prSet presAssocID="{CF3FA012-9685-488A-ABA3-34FE08704AED}" presName="arrow" presStyleLbl="bgShp" presStyleIdx="0" presStyleCnt="1" custScaleX="117647" custLinFactNeighborX="-769" custLinFactNeighborY="2167"/>
      <dgm:spPr/>
      <dgm:t>
        <a:bodyPr/>
        <a:lstStyle/>
        <a:p>
          <a:endParaRPr lang="ru-RU"/>
        </a:p>
      </dgm:t>
    </dgm:pt>
    <dgm:pt modelId="{F1BDB22C-C841-425B-B9A5-4DA3DC7148C6}" type="pres">
      <dgm:prSet presAssocID="{CF3FA012-9685-488A-ABA3-34FE08704AED}" presName="linearProcess" presStyleCnt="0"/>
      <dgm:spPr/>
    </dgm:pt>
    <dgm:pt modelId="{5438154E-CB5E-43CC-BD17-2934C3A8F913}" type="pres">
      <dgm:prSet presAssocID="{EE556FFE-A380-4854-9ED0-38C006447AA9}" presName="textNode" presStyleLbl="node1" presStyleIdx="0" presStyleCnt="5" custScaleX="185558" custScaleY="79928" custLinFactNeighborX="-31289" custLinFactNeighborY="-4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1B472-152C-4B76-B8F2-56877616E962}" type="pres">
      <dgm:prSet presAssocID="{F4127624-B7B6-476B-9249-987B2070D495}" presName="sibTrans" presStyleCnt="0"/>
      <dgm:spPr/>
    </dgm:pt>
    <dgm:pt modelId="{D71465A4-6138-4A16-B3B2-24748A4E4AE1}" type="pres">
      <dgm:prSet presAssocID="{41941852-019C-4A55-A50F-5724BEA55FC1}" presName="textNode" presStyleLbl="node1" presStyleIdx="1" presStyleCnt="5" custScaleX="172577" custScaleY="95940" custLinFactNeighborX="-7240" custLinFactNeighborY="-29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9CC26-D147-47DE-BC95-B273B34ED834}" type="pres">
      <dgm:prSet presAssocID="{9445A935-BE87-4831-9D50-B25BD2919993}" presName="sibTrans" presStyleCnt="0"/>
      <dgm:spPr/>
    </dgm:pt>
    <dgm:pt modelId="{4C3886A7-205A-443A-8480-CF41EA0DB413}" type="pres">
      <dgm:prSet presAssocID="{F26E45B3-CB12-4D74-B58C-287B0673CA72}" presName="textNode" presStyleLbl="node1" presStyleIdx="2" presStyleCnt="5" custScaleX="158304" custScaleY="109595" custLinFactNeighborX="-31381" custLinFactNeighborY="-6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A3FF6-42E8-4909-A37B-B047C9F64AA6}" type="pres">
      <dgm:prSet presAssocID="{DBBAF3E3-13AD-482C-8F3E-53388F2BAC98}" presName="sibTrans" presStyleCnt="0"/>
      <dgm:spPr/>
    </dgm:pt>
    <dgm:pt modelId="{D370EE56-5BB4-45D8-87D7-1350B28EEA82}" type="pres">
      <dgm:prSet presAssocID="{F95627BE-09E4-453A-8B2B-36B417A64C6D}" presName="textNode" presStyleLbl="node1" presStyleIdx="3" presStyleCnt="5" custScaleX="145851" custScaleY="94226" custLinFactNeighborX="-52752" custLinFactNeighborY="24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9F441-AC39-408B-AC21-5C37F777D722}" type="pres">
      <dgm:prSet presAssocID="{6EBBA9D5-6987-41CA-B518-A21A6A2C3ED5}" presName="sibTrans" presStyleCnt="0"/>
      <dgm:spPr/>
    </dgm:pt>
    <dgm:pt modelId="{B434F981-CB9F-4FFE-A5D3-2403FC5125EE}" type="pres">
      <dgm:prSet presAssocID="{F37921C7-E2B8-4FD6-9FAA-88E2D75A9C10}" presName="textNode" presStyleLbl="node1" presStyleIdx="4" presStyleCnt="5" custScaleX="176298" custScaleY="116433" custLinFactNeighborX="-77965" custLinFactNeighborY="58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4E3E6D-12AD-4AAC-AFEF-1F0854DC6D10}" type="presOf" srcId="{F37921C7-E2B8-4FD6-9FAA-88E2D75A9C10}" destId="{B434F981-CB9F-4FFE-A5D3-2403FC5125EE}" srcOrd="0" destOrd="0" presId="urn:microsoft.com/office/officeart/2005/8/layout/hProcess9"/>
    <dgm:cxn modelId="{34190ECC-3E3E-4359-92CD-F01FA891213C}" srcId="{CF3FA012-9685-488A-ABA3-34FE08704AED}" destId="{EE556FFE-A380-4854-9ED0-38C006447AA9}" srcOrd="0" destOrd="0" parTransId="{41191629-54A9-4496-89E2-008851113ABD}" sibTransId="{F4127624-B7B6-476B-9249-987B2070D495}"/>
    <dgm:cxn modelId="{49AF2A02-9CD5-4CC8-AE3D-33B58063BB49}" type="presOf" srcId="{CF3FA012-9685-488A-ABA3-34FE08704AED}" destId="{8DB5BF99-D275-4F7F-8F5D-A5074640193C}" srcOrd="0" destOrd="0" presId="urn:microsoft.com/office/officeart/2005/8/layout/hProcess9"/>
    <dgm:cxn modelId="{5229F253-17E3-4DBB-B829-56922D4C00DF}" srcId="{CF3FA012-9685-488A-ABA3-34FE08704AED}" destId="{F37921C7-E2B8-4FD6-9FAA-88E2D75A9C10}" srcOrd="4" destOrd="0" parTransId="{94F44184-4A08-4BA0-8133-53E7F2A66550}" sibTransId="{09236AB0-2A69-4173-AE43-6272D592EE1D}"/>
    <dgm:cxn modelId="{18E97B8F-B410-499C-AC68-5BD01D21A9F2}" srcId="{CF3FA012-9685-488A-ABA3-34FE08704AED}" destId="{F95627BE-09E4-453A-8B2B-36B417A64C6D}" srcOrd="3" destOrd="0" parTransId="{C47AC1E4-037A-453A-AEDE-F26C7D10971C}" sibTransId="{6EBBA9D5-6987-41CA-B518-A21A6A2C3ED5}"/>
    <dgm:cxn modelId="{906EF612-A5B9-405E-8362-DBEAD1EF9C08}" srcId="{CF3FA012-9685-488A-ABA3-34FE08704AED}" destId="{41941852-019C-4A55-A50F-5724BEA55FC1}" srcOrd="1" destOrd="0" parTransId="{56C77FC6-6E22-4BAE-B71C-023B56EB9CD5}" sibTransId="{9445A935-BE87-4831-9D50-B25BD2919993}"/>
    <dgm:cxn modelId="{F84E8B1F-04EB-477F-A2FE-82AD76FE9189}" type="presOf" srcId="{F95627BE-09E4-453A-8B2B-36B417A64C6D}" destId="{D370EE56-5BB4-45D8-87D7-1350B28EEA82}" srcOrd="0" destOrd="0" presId="urn:microsoft.com/office/officeart/2005/8/layout/hProcess9"/>
    <dgm:cxn modelId="{12BB3435-BDD6-4A4E-9FE6-D57409CD64C3}" type="presOf" srcId="{EE556FFE-A380-4854-9ED0-38C006447AA9}" destId="{5438154E-CB5E-43CC-BD17-2934C3A8F913}" srcOrd="0" destOrd="0" presId="urn:microsoft.com/office/officeart/2005/8/layout/hProcess9"/>
    <dgm:cxn modelId="{B84EB9F5-8420-4539-9FFE-4165E90D13D2}" type="presOf" srcId="{F26E45B3-CB12-4D74-B58C-287B0673CA72}" destId="{4C3886A7-205A-443A-8480-CF41EA0DB413}" srcOrd="0" destOrd="0" presId="urn:microsoft.com/office/officeart/2005/8/layout/hProcess9"/>
    <dgm:cxn modelId="{E7EF234C-8F55-42BC-B411-0D4D3F38153D}" srcId="{CF3FA012-9685-488A-ABA3-34FE08704AED}" destId="{F26E45B3-CB12-4D74-B58C-287B0673CA72}" srcOrd="2" destOrd="0" parTransId="{71A82C41-B184-4FC1-BA36-AF0C65A49F88}" sibTransId="{DBBAF3E3-13AD-482C-8F3E-53388F2BAC98}"/>
    <dgm:cxn modelId="{9CA21065-9BF9-4CA4-88A0-7D640083B36B}" type="presOf" srcId="{41941852-019C-4A55-A50F-5724BEA55FC1}" destId="{D71465A4-6138-4A16-B3B2-24748A4E4AE1}" srcOrd="0" destOrd="0" presId="urn:microsoft.com/office/officeart/2005/8/layout/hProcess9"/>
    <dgm:cxn modelId="{8ACB2D61-CC1C-4E94-853F-07CC7CAB7ADA}" type="presParOf" srcId="{8DB5BF99-D275-4F7F-8F5D-A5074640193C}" destId="{3150AC62-7637-4FC8-AACB-A817C55B52B5}" srcOrd="0" destOrd="0" presId="urn:microsoft.com/office/officeart/2005/8/layout/hProcess9"/>
    <dgm:cxn modelId="{39DCBC03-A0ED-4C72-9CED-75D0622533F3}" type="presParOf" srcId="{8DB5BF99-D275-4F7F-8F5D-A5074640193C}" destId="{F1BDB22C-C841-425B-B9A5-4DA3DC7148C6}" srcOrd="1" destOrd="0" presId="urn:microsoft.com/office/officeart/2005/8/layout/hProcess9"/>
    <dgm:cxn modelId="{3BC98DB0-3C77-4CFE-A73D-8D3FD0A92F40}" type="presParOf" srcId="{F1BDB22C-C841-425B-B9A5-4DA3DC7148C6}" destId="{5438154E-CB5E-43CC-BD17-2934C3A8F913}" srcOrd="0" destOrd="0" presId="urn:microsoft.com/office/officeart/2005/8/layout/hProcess9"/>
    <dgm:cxn modelId="{1237A74D-E21C-48A0-A3A3-10709A06D743}" type="presParOf" srcId="{F1BDB22C-C841-425B-B9A5-4DA3DC7148C6}" destId="{18A1B472-152C-4B76-B8F2-56877616E962}" srcOrd="1" destOrd="0" presId="urn:microsoft.com/office/officeart/2005/8/layout/hProcess9"/>
    <dgm:cxn modelId="{7215EDBE-1E32-49F1-A3C9-3980BFAFF893}" type="presParOf" srcId="{F1BDB22C-C841-425B-B9A5-4DA3DC7148C6}" destId="{D71465A4-6138-4A16-B3B2-24748A4E4AE1}" srcOrd="2" destOrd="0" presId="urn:microsoft.com/office/officeart/2005/8/layout/hProcess9"/>
    <dgm:cxn modelId="{EC38A2C3-0A4A-413E-934E-18D216B8D559}" type="presParOf" srcId="{F1BDB22C-C841-425B-B9A5-4DA3DC7148C6}" destId="{9B09CC26-D147-47DE-BC95-B273B34ED834}" srcOrd="3" destOrd="0" presId="urn:microsoft.com/office/officeart/2005/8/layout/hProcess9"/>
    <dgm:cxn modelId="{D77D9FF7-B9C6-483E-A99D-96CA8D4C346B}" type="presParOf" srcId="{F1BDB22C-C841-425B-B9A5-4DA3DC7148C6}" destId="{4C3886A7-205A-443A-8480-CF41EA0DB413}" srcOrd="4" destOrd="0" presId="urn:microsoft.com/office/officeart/2005/8/layout/hProcess9"/>
    <dgm:cxn modelId="{F68D97A2-44D2-4CF1-BA6D-70031D3D1C12}" type="presParOf" srcId="{F1BDB22C-C841-425B-B9A5-4DA3DC7148C6}" destId="{CBFA3FF6-42E8-4909-A37B-B047C9F64AA6}" srcOrd="5" destOrd="0" presId="urn:microsoft.com/office/officeart/2005/8/layout/hProcess9"/>
    <dgm:cxn modelId="{CFEF6AAB-2EFC-421D-BF8B-E631300CD624}" type="presParOf" srcId="{F1BDB22C-C841-425B-B9A5-4DA3DC7148C6}" destId="{D370EE56-5BB4-45D8-87D7-1350B28EEA82}" srcOrd="6" destOrd="0" presId="urn:microsoft.com/office/officeart/2005/8/layout/hProcess9"/>
    <dgm:cxn modelId="{99F32C51-D2BB-4866-8C82-CB858ADA31E8}" type="presParOf" srcId="{F1BDB22C-C841-425B-B9A5-4DA3DC7148C6}" destId="{D469F441-AC39-408B-AC21-5C37F777D722}" srcOrd="7" destOrd="0" presId="urn:microsoft.com/office/officeart/2005/8/layout/hProcess9"/>
    <dgm:cxn modelId="{884E0C78-D18B-4F68-9A15-0B00AE788B9B}" type="presParOf" srcId="{F1BDB22C-C841-425B-B9A5-4DA3DC7148C6}" destId="{B434F981-CB9F-4FFE-A5D3-2403FC5125E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607D8-50D9-413B-B7AD-778083FB6C6E}">
      <dsp:nvSpPr>
        <dsp:cNvPr id="0" name=""/>
        <dsp:cNvSpPr/>
      </dsp:nvSpPr>
      <dsp:spPr>
        <a:xfrm>
          <a:off x="3107562" y="2157488"/>
          <a:ext cx="3022716" cy="203292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Органы, учреждения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и организации межведомственного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взаимодействия</a:t>
          </a:r>
          <a:endParaRPr lang="ru-RU" sz="1800" b="1" kern="1200" dirty="0"/>
        </a:p>
      </dsp:txBody>
      <dsp:txXfrm>
        <a:off x="3550229" y="2455202"/>
        <a:ext cx="2137382" cy="1437493"/>
      </dsp:txXfrm>
    </dsp:sp>
    <dsp:sp modelId="{3B2764F4-154B-42EC-8102-63C20878ED91}">
      <dsp:nvSpPr>
        <dsp:cNvPr id="0" name=""/>
        <dsp:cNvSpPr/>
      </dsp:nvSpPr>
      <dsp:spPr>
        <a:xfrm rot="16051789">
          <a:off x="4197213" y="1224129"/>
          <a:ext cx="700496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4289015" y="1429401"/>
        <a:ext cx="524479" cy="352035"/>
      </dsp:txXfrm>
    </dsp:sp>
    <dsp:sp modelId="{23FFB2A5-AB9C-4760-9D86-F7326583E9A9}">
      <dsp:nvSpPr>
        <dsp:cNvPr id="0" name=""/>
        <dsp:cNvSpPr/>
      </dsp:nvSpPr>
      <dsp:spPr>
        <a:xfrm>
          <a:off x="3764959" y="103372"/>
          <a:ext cx="1474668" cy="7341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КДНиЗП</a:t>
          </a:r>
          <a:endParaRPr lang="ru-RU" sz="18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3980919" y="210888"/>
        <a:ext cx="1042748" cy="519133"/>
      </dsp:txXfrm>
    </dsp:sp>
    <dsp:sp modelId="{9EAF54B3-D1BE-4547-8D8A-29736DA7FDDB}">
      <dsp:nvSpPr>
        <dsp:cNvPr id="0" name=""/>
        <dsp:cNvSpPr/>
      </dsp:nvSpPr>
      <dsp:spPr>
        <a:xfrm rot="18902225">
          <a:off x="5355484" y="1534228"/>
          <a:ext cx="735222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381221" y="1713764"/>
        <a:ext cx="559205" cy="352035"/>
      </dsp:txXfrm>
    </dsp:sp>
    <dsp:sp modelId="{DDD5B1DC-8693-482A-BE9A-60A743E28DA0}">
      <dsp:nvSpPr>
        <dsp:cNvPr id="0" name=""/>
        <dsp:cNvSpPr/>
      </dsp:nvSpPr>
      <dsp:spPr>
        <a:xfrm>
          <a:off x="5822778" y="432052"/>
          <a:ext cx="2120410" cy="961525"/>
        </a:xfrm>
        <a:prstGeom prst="ellipse">
          <a:avLst/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ГАУЗ АО «</a:t>
          </a:r>
          <a:r>
            <a:rPr lang="ru-RU" sz="1800" b="1" kern="1200" dirty="0" err="1" smtClean="0"/>
            <a:t>Белогорская</a:t>
          </a:r>
          <a:r>
            <a:rPr lang="ru-RU" sz="1800" b="1" kern="1200" dirty="0" smtClean="0"/>
            <a:t> больница»</a:t>
          </a:r>
          <a:endParaRPr lang="ru-RU" sz="1800" b="1" kern="1200" dirty="0"/>
        </a:p>
      </dsp:txBody>
      <dsp:txXfrm>
        <a:off x="6133305" y="572864"/>
        <a:ext cx="1499356" cy="679901"/>
      </dsp:txXfrm>
    </dsp:sp>
    <dsp:sp modelId="{214890E2-FF34-48ED-8363-4152CE7A847F}">
      <dsp:nvSpPr>
        <dsp:cNvPr id="0" name=""/>
        <dsp:cNvSpPr/>
      </dsp:nvSpPr>
      <dsp:spPr>
        <a:xfrm rot="20754451">
          <a:off x="6242104" y="2405971"/>
          <a:ext cx="534769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244518" y="2542847"/>
        <a:ext cx="374338" cy="352035"/>
      </dsp:txXfrm>
    </dsp:sp>
    <dsp:sp modelId="{C239BAEA-B862-407A-96F4-93F9FB4BF6C2}">
      <dsp:nvSpPr>
        <dsp:cNvPr id="0" name=""/>
        <dsp:cNvSpPr/>
      </dsp:nvSpPr>
      <dsp:spPr>
        <a:xfrm>
          <a:off x="6921510" y="1743661"/>
          <a:ext cx="2101801" cy="1176832"/>
        </a:xfrm>
        <a:prstGeom prst="ellipse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ГБУ АО «Белогорский КЦСОН»</a:t>
          </a:r>
          <a:endParaRPr lang="ru-RU" sz="1800" b="1" kern="1200" dirty="0"/>
        </a:p>
      </dsp:txBody>
      <dsp:txXfrm>
        <a:off x="7229312" y="1916004"/>
        <a:ext cx="1486197" cy="832146"/>
      </dsp:txXfrm>
    </dsp:sp>
    <dsp:sp modelId="{EAA27A33-E6D3-4C8F-B563-17C541B69C8F}">
      <dsp:nvSpPr>
        <dsp:cNvPr id="0" name=""/>
        <dsp:cNvSpPr/>
      </dsp:nvSpPr>
      <dsp:spPr>
        <a:xfrm rot="1035888">
          <a:off x="6231753" y="3481962"/>
          <a:ext cx="644299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235718" y="3573187"/>
        <a:ext cx="468282" cy="352035"/>
      </dsp:txXfrm>
    </dsp:sp>
    <dsp:sp modelId="{C55F8003-C5D6-4A67-9D32-EEA0C6EC00E1}">
      <dsp:nvSpPr>
        <dsp:cNvPr id="0" name=""/>
        <dsp:cNvSpPr/>
      </dsp:nvSpPr>
      <dsp:spPr>
        <a:xfrm>
          <a:off x="7052544" y="3600407"/>
          <a:ext cx="1988763" cy="1277873"/>
        </a:xfrm>
        <a:prstGeom prst="ellipse">
          <a:avLst/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МКУ КОДМ       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г. Белогорск</a:t>
          </a:r>
          <a:endParaRPr lang="ru-RU" sz="1800" b="1" kern="1200" dirty="0"/>
        </a:p>
      </dsp:txBody>
      <dsp:txXfrm>
        <a:off x="7343792" y="3787547"/>
        <a:ext cx="1406267" cy="903593"/>
      </dsp:txXfrm>
    </dsp:sp>
    <dsp:sp modelId="{B21B1A9D-E824-408C-88C2-CFA5479EA6BE}">
      <dsp:nvSpPr>
        <dsp:cNvPr id="0" name=""/>
        <dsp:cNvSpPr/>
      </dsp:nvSpPr>
      <dsp:spPr>
        <a:xfrm rot="3574518">
          <a:off x="5151434" y="4315317"/>
          <a:ext cx="620140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194875" y="4356773"/>
        <a:ext cx="444123" cy="352035"/>
      </dsp:txXfrm>
    </dsp:sp>
    <dsp:sp modelId="{67B42E1F-1AD4-4F1C-B47F-35168D3529C5}">
      <dsp:nvSpPr>
        <dsp:cNvPr id="0" name=""/>
        <dsp:cNvSpPr/>
      </dsp:nvSpPr>
      <dsp:spPr>
        <a:xfrm>
          <a:off x="4820292" y="5112560"/>
          <a:ext cx="2496549" cy="1059625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Отдел опеки и попечительства </a:t>
          </a:r>
        </a:p>
      </dsp:txBody>
      <dsp:txXfrm>
        <a:off x="5185903" y="5267738"/>
        <a:ext cx="1765327" cy="749269"/>
      </dsp:txXfrm>
    </dsp:sp>
    <dsp:sp modelId="{48BC4790-AD40-40AE-834D-2ADED1275F5F}">
      <dsp:nvSpPr>
        <dsp:cNvPr id="0" name=""/>
        <dsp:cNvSpPr/>
      </dsp:nvSpPr>
      <dsp:spPr>
        <a:xfrm rot="7110937">
          <a:off x="3574063" y="4286884"/>
          <a:ext cx="561606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698521" y="4330208"/>
        <a:ext cx="393124" cy="352035"/>
      </dsp:txXfrm>
    </dsp:sp>
    <dsp:sp modelId="{09E714AA-B2D6-4629-87B3-02ADAB0DA136}">
      <dsp:nvSpPr>
        <dsp:cNvPr id="0" name=""/>
        <dsp:cNvSpPr/>
      </dsp:nvSpPr>
      <dsp:spPr>
        <a:xfrm>
          <a:off x="2128913" y="5040556"/>
          <a:ext cx="2331341" cy="1141863"/>
        </a:xfrm>
        <a:prstGeom prst="ellipse">
          <a:avLst/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ГУ МО МВД России «Белогорский»</a:t>
          </a:r>
          <a:endParaRPr lang="ru-RU" sz="1800" b="1" kern="1200" dirty="0"/>
        </a:p>
      </dsp:txBody>
      <dsp:txXfrm>
        <a:off x="2470330" y="5207778"/>
        <a:ext cx="1648507" cy="807419"/>
      </dsp:txXfrm>
    </dsp:sp>
    <dsp:sp modelId="{3F13D020-AE18-4D17-BD28-5FB7A362DF82}">
      <dsp:nvSpPr>
        <dsp:cNvPr id="0" name=""/>
        <dsp:cNvSpPr/>
      </dsp:nvSpPr>
      <dsp:spPr>
        <a:xfrm rot="9453424">
          <a:off x="2372712" y="3661309"/>
          <a:ext cx="712104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542063" y="3745056"/>
        <a:ext cx="536087" cy="352035"/>
      </dsp:txXfrm>
    </dsp:sp>
    <dsp:sp modelId="{1B99A1A5-65AE-42D6-A837-7B4F5C8967D2}">
      <dsp:nvSpPr>
        <dsp:cNvPr id="0" name=""/>
        <dsp:cNvSpPr/>
      </dsp:nvSpPr>
      <dsp:spPr>
        <a:xfrm>
          <a:off x="139775" y="4032447"/>
          <a:ext cx="2216316" cy="1067756"/>
        </a:xfrm>
        <a:prstGeom prst="ellipse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ГАУ АО БЦССУ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«Радуга»</a:t>
          </a:r>
          <a:endParaRPr lang="ru-RU" sz="1800" b="1" kern="1200" dirty="0"/>
        </a:p>
      </dsp:txBody>
      <dsp:txXfrm>
        <a:off x="464347" y="4188816"/>
        <a:ext cx="1567172" cy="755018"/>
      </dsp:txXfrm>
    </dsp:sp>
    <dsp:sp modelId="{74A1905E-3D2F-492B-AFBB-5566153A9CFA}">
      <dsp:nvSpPr>
        <dsp:cNvPr id="0" name=""/>
        <dsp:cNvSpPr/>
      </dsp:nvSpPr>
      <dsp:spPr>
        <a:xfrm rot="11169592">
          <a:off x="2223251" y="2656610"/>
          <a:ext cx="640797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398760" y="2783399"/>
        <a:ext cx="464780" cy="352035"/>
      </dsp:txXfrm>
    </dsp:sp>
    <dsp:sp modelId="{B300B389-23B8-4938-BAAD-8328127AA1B5}">
      <dsp:nvSpPr>
        <dsp:cNvPr id="0" name=""/>
        <dsp:cNvSpPr/>
      </dsp:nvSpPr>
      <dsp:spPr>
        <a:xfrm>
          <a:off x="1960" y="2304253"/>
          <a:ext cx="1945414" cy="952772"/>
        </a:xfrm>
        <a:prstGeom prst="ellipse">
          <a:avLst/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СРЦН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г. Белогорск</a:t>
          </a:r>
          <a:endParaRPr lang="ru-RU" sz="1800" b="1" kern="1200" dirty="0"/>
        </a:p>
      </dsp:txBody>
      <dsp:txXfrm>
        <a:off x="286859" y="2443783"/>
        <a:ext cx="1375616" cy="673712"/>
      </dsp:txXfrm>
    </dsp:sp>
    <dsp:sp modelId="{6B6765E6-79C8-4A7D-BE94-299848A313ED}">
      <dsp:nvSpPr>
        <dsp:cNvPr id="0" name=""/>
        <dsp:cNvSpPr/>
      </dsp:nvSpPr>
      <dsp:spPr>
        <a:xfrm rot="12999716">
          <a:off x="2927513" y="1826121"/>
          <a:ext cx="549540" cy="5867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076068" y="1992685"/>
        <a:ext cx="384678" cy="352035"/>
      </dsp:txXfrm>
    </dsp:sp>
    <dsp:sp modelId="{9A6EAAFE-97E7-4412-8C87-BA82F9D08628}">
      <dsp:nvSpPr>
        <dsp:cNvPr id="0" name=""/>
        <dsp:cNvSpPr/>
      </dsp:nvSpPr>
      <dsp:spPr>
        <a:xfrm>
          <a:off x="273981" y="311369"/>
          <a:ext cx="3192005" cy="1632849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41439" y="550494"/>
        <a:ext cx="2257089" cy="1154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0AC62-7637-4FC8-AACB-A817C55B52B5}">
      <dsp:nvSpPr>
        <dsp:cNvPr id="0" name=""/>
        <dsp:cNvSpPr/>
      </dsp:nvSpPr>
      <dsp:spPr>
        <a:xfrm>
          <a:off x="0" y="0"/>
          <a:ext cx="8799367" cy="583264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38154E-CB5E-43CC-BD17-2934C3A8F913}">
      <dsp:nvSpPr>
        <dsp:cNvPr id="0" name=""/>
        <dsp:cNvSpPr/>
      </dsp:nvSpPr>
      <dsp:spPr>
        <a:xfrm>
          <a:off x="0" y="819837"/>
          <a:ext cx="1803408" cy="186476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обнаружение и регистрация факта нуждаемости ребенка в государственной защите</a:t>
          </a:r>
          <a:endParaRPr lang="ru-RU" sz="1600" kern="1200" dirty="0"/>
        </a:p>
      </dsp:txBody>
      <dsp:txXfrm>
        <a:off x="88035" y="907872"/>
        <a:ext cx="1627338" cy="1688697"/>
      </dsp:txXfrm>
    </dsp:sp>
    <dsp:sp modelId="{D71465A4-6138-4A16-B3B2-24748A4E4AE1}">
      <dsp:nvSpPr>
        <dsp:cNvPr id="0" name=""/>
        <dsp:cNvSpPr/>
      </dsp:nvSpPr>
      <dsp:spPr>
        <a:xfrm>
          <a:off x="1954335" y="1100690"/>
          <a:ext cx="1677247" cy="2238336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проверка информации и принятие решения о начале работы с ребенком и его семьей</a:t>
          </a:r>
          <a:endParaRPr lang="ru-RU" sz="1600" kern="1200" dirty="0"/>
        </a:p>
      </dsp:txBody>
      <dsp:txXfrm>
        <a:off x="2036211" y="1182566"/>
        <a:ext cx="1513495" cy="2074584"/>
      </dsp:txXfrm>
    </dsp:sp>
    <dsp:sp modelId="{4C3886A7-205A-443A-8480-CF41EA0DB413}">
      <dsp:nvSpPr>
        <dsp:cNvPr id="0" name=""/>
        <dsp:cNvSpPr/>
      </dsp:nvSpPr>
      <dsp:spPr>
        <a:xfrm>
          <a:off x="3754460" y="1477631"/>
          <a:ext cx="1538530" cy="2556916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организация работы с семьей, диагностика причин нарушения прав и законных интересов ребенка</a:t>
          </a:r>
          <a:endParaRPr lang="ru-RU" sz="1600" kern="1200" dirty="0"/>
        </a:p>
      </dsp:txBody>
      <dsp:txXfrm>
        <a:off x="3829565" y="1552736"/>
        <a:ext cx="1388320" cy="2406706"/>
      </dsp:txXfrm>
    </dsp:sp>
    <dsp:sp modelId="{D370EE56-5BB4-45D8-87D7-1350B28EEA82}">
      <dsp:nvSpPr>
        <dsp:cNvPr id="0" name=""/>
        <dsp:cNvSpPr/>
      </dsp:nvSpPr>
      <dsp:spPr>
        <a:xfrm>
          <a:off x="5420355" y="2377317"/>
          <a:ext cx="1417502" cy="2198348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разработка, утверждение и реализация плана работы с семьёй</a:t>
          </a:r>
          <a:endParaRPr lang="ru-RU" sz="1600" kern="1200" dirty="0"/>
        </a:p>
      </dsp:txBody>
      <dsp:txXfrm>
        <a:off x="5489552" y="2446514"/>
        <a:ext cx="1279108" cy="2059954"/>
      </dsp:txXfrm>
    </dsp:sp>
    <dsp:sp modelId="{B434F981-CB9F-4FFE-A5D3-2403FC5125EE}">
      <dsp:nvSpPr>
        <dsp:cNvPr id="0" name=""/>
        <dsp:cNvSpPr/>
      </dsp:nvSpPr>
      <dsp:spPr>
        <a:xfrm>
          <a:off x="6958997" y="2922004"/>
          <a:ext cx="1713411" cy="271645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контроль исполнения и эффективность принимаемых мер по защите прав и законных интересов ребенка</a:t>
          </a:r>
          <a:endParaRPr lang="ru-RU" sz="1600" kern="1200" dirty="0"/>
        </a:p>
      </dsp:txBody>
      <dsp:txXfrm>
        <a:off x="7042639" y="3005646"/>
        <a:ext cx="1546127" cy="2549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0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4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440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767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7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8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0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49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5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3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8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rgbClr val="3F2059"/>
            </a:gs>
            <a:gs pos="67000">
              <a:srgbClr val="7030A0"/>
            </a:gs>
            <a:gs pos="25000">
              <a:srgbClr val="3870C8"/>
            </a:gs>
          </a:gsLst>
          <a:path path="circle">
            <a:fillToRect l="60000" t="50000" r="4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752" y="47667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одель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межведомственного взаимодействия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раннему выявлению детей,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нуждающихся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государственной защите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раннему выявлению случаев жестокого обращения с детьми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устранению причин нарушения их прав и законных интересов.</a:t>
            </a:r>
          </a:p>
        </p:txBody>
      </p:sp>
      <p:pic>
        <p:nvPicPr>
          <p:cNvPr id="1026" name="Picture 2" descr="C:\Users\Director\Desktop\iVYSHTHW6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183775" cy="2361453"/>
          </a:xfrm>
          <a:prstGeom prst="rect">
            <a:avLst/>
          </a:prstGeom>
          <a:noFill/>
          <a:effectLst>
            <a:glow rad="63500">
              <a:schemeClr val="tx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3974"/>
              </p:ext>
            </p:extLst>
          </p:nvPr>
        </p:nvGraphicFramePr>
        <p:xfrm>
          <a:off x="137549" y="1083871"/>
          <a:ext cx="8754931" cy="53186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74011"/>
                <a:gridCol w="5688632"/>
                <a:gridCol w="864096"/>
                <a:gridCol w="936104"/>
                <a:gridCol w="792088"/>
              </a:tblGrid>
              <a:tr h="3160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Факторы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риска нарушения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прав и законных интересов ребенка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0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Средний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Низкий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8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Возраст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28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Особенности развития и личности ребенка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8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Особенности полученных прежде травм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23" marR="44723" marT="0" marB="0"/>
                </a:tc>
              </a:tr>
              <a:tr h="228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Особенности поведения родителей, говорящие о возможности жестокого обращения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Степень выраженности признаков эмоционального вреда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803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Индивидуальные особенности родителей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6.1. Готовность родителей признать риск причинения ребенку вреда и стремление его защитить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316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6.2. Заболевания, влияющие на поведение родителей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316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6.3. Родительские навыки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316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7.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Свобода доступа виновника насилия к ребёнку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58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8.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Бытовые условия и окружение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316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9.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Предыдущие сообщения или случаи жестокого обращения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316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10.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Восприимчивость                 к кризисам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46220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/>
              <a:t>ОЦЕНКА РИСКА НАРУШЕНИЯ ПРАВ И ЗАКОННЫХ ИНТЕРЕСОВ РЕБЕНКА</a:t>
            </a:r>
            <a:endParaRPr lang="ru-RU" sz="1400" dirty="0"/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(фамилия, имя, отчество (последнее 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наличии), год рождения)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87295"/>
              </p:ext>
            </p:extLst>
          </p:nvPr>
        </p:nvGraphicFramePr>
        <p:xfrm>
          <a:off x="251520" y="2060848"/>
          <a:ext cx="8640959" cy="15974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022096"/>
                <a:gridCol w="1900602"/>
                <a:gridCol w="171826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Мероприятия по обеспечению безопасности ребенка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 выполнения Ответственный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Подпись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19904"/>
              </p:ext>
            </p:extLst>
          </p:nvPr>
        </p:nvGraphicFramePr>
        <p:xfrm>
          <a:off x="1357184" y="4149080"/>
          <a:ext cx="6077585" cy="7200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038475"/>
                <a:gridCol w="303911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Специалист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Родитель (ли)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57184" y="242047"/>
            <a:ext cx="66776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МЕРОПРИЯТИЙ ПО ОБЕСПЕЧЕНИЮ БЕЗОПАСНОСТИ РЕБЕНКА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(Ф.И.О., возраст ребенка)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6807682" y="3600083"/>
            <a:ext cx="2204839" cy="3032842"/>
          </a:xfrm>
          <a:prstGeom prst="roundRect">
            <a:avLst>
              <a:gd name="adj" fmla="val 12095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Определение  организации для осуществления сопровождения семьи без  установления статуса и регистрации в АИС  «Семья и дети»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2" name="Стрелка углом вверх 31"/>
          <p:cNvSpPr/>
          <p:nvPr/>
        </p:nvSpPr>
        <p:spPr>
          <a:xfrm rot="5400000">
            <a:off x="1571648" y="745825"/>
            <a:ext cx="1395665" cy="2732647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01609">
            <a:off x="5713408" y="1773399"/>
            <a:ext cx="1087811" cy="2546987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5400000" flipV="1">
            <a:off x="6090504" y="749711"/>
            <a:ext cx="1120932" cy="2103286"/>
          </a:xfrm>
          <a:prstGeom prst="bent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5"/>
          <p:cNvSpPr/>
          <p:nvPr/>
        </p:nvSpPr>
        <p:spPr>
          <a:xfrm flipH="1">
            <a:off x="1555578" y="1012824"/>
            <a:ext cx="2340260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perspectiveRelaxed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5"/>
          <p:cNvSpPr/>
          <p:nvPr/>
        </p:nvSpPr>
        <p:spPr>
          <a:xfrm>
            <a:off x="4915578" y="989646"/>
            <a:ext cx="2304256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00B0F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perspectiveRelaxed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5"/>
          <p:cNvSpPr/>
          <p:nvPr/>
        </p:nvSpPr>
        <p:spPr>
          <a:xfrm rot="12725175" flipH="1">
            <a:off x="3308456" y="3178487"/>
            <a:ext cx="3474116" cy="1093557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238363" y="569941"/>
            <a:ext cx="2326694" cy="739177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Определение уровня риска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73187" y="4449487"/>
            <a:ext cx="2411693" cy="1323507"/>
          </a:xfrm>
          <a:prstGeom prst="roundRect">
            <a:avLst/>
          </a:prstGeom>
          <a:ln>
            <a:solidFill>
              <a:srgbClr val="CA6A68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Определение ребенка в соответствии с законодательством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33230" y="523145"/>
            <a:ext cx="1912418" cy="12782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126" y="453816"/>
            <a:ext cx="1522920" cy="17569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Выявлены факты нарушения прав и законных интересов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0"/>
            <a:ext cx="9144000" cy="43636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Анализ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ситуации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73389" y="754863"/>
            <a:ext cx="19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Низкий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6356" y="562084"/>
            <a:ext cx="1846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Отсутствуют основания для открытия «случая»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0162" y="598259"/>
            <a:ext cx="2058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Средний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и высокий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56335" y="1566772"/>
            <a:ext cx="1929160" cy="110421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Орган опеки и попечительства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23715" y="2851509"/>
            <a:ext cx="1412081" cy="157157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23715" y="2870231"/>
            <a:ext cx="14251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Факт явной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у</a:t>
            </a:r>
            <a:r>
              <a:rPr lang="ru-RU" b="1" dirty="0" smtClean="0">
                <a:solidFill>
                  <a:schemeClr val="bg1"/>
                </a:solidFill>
              </a:rPr>
              <a:t>грозы жизни и </a:t>
            </a:r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здоровью ребенка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9578" y="4943909"/>
            <a:ext cx="4114697" cy="1689016"/>
          </a:xfrm>
          <a:prstGeom prst="roundRect">
            <a:avLst/>
          </a:prstGeom>
          <a:ln>
            <a:solidFill>
              <a:srgbClr val="CA6A68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Решение об открытии «случая»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и формирование личного дела.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Назначение организации- куратора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Направление решения, личного дела с сопроводительным письмом</a:t>
            </a: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0165" y="1868681"/>
            <a:ext cx="1615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звещение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7333" y="2273484"/>
            <a:ext cx="266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Служебное сообщение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334549" y="2673982"/>
            <a:ext cx="1412725" cy="587119"/>
          </a:xfrm>
          <a:prstGeom prst="ellipse">
            <a:avLst/>
          </a:prstGeom>
          <a:scene3d>
            <a:camera prst="orthographicFron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 день</a:t>
            </a:r>
            <a:endParaRPr lang="ru-RU" b="1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126" y="2823642"/>
            <a:ext cx="2271833" cy="166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Установление фактов жестокого обращения и степени опасности нахождения ребенка в семье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462912">
            <a:off x="3408766" y="3590773"/>
            <a:ext cx="2603822" cy="1056131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0777649"/>
              </a:avLst>
            </a:prstTxWarp>
            <a:spAutoFit/>
          </a:bodyPr>
          <a:lstStyle/>
          <a:p>
            <a:pPr lvl="0" algn="ctr"/>
            <a:r>
              <a:rPr lang="ru-RU" sz="2000" b="1" dirty="0">
                <a:solidFill>
                  <a:schemeClr val="bg1"/>
                </a:solidFill>
              </a:rPr>
              <a:t>Незамедлительно</a:t>
            </a:r>
          </a:p>
        </p:txBody>
      </p:sp>
      <p:sp>
        <p:nvSpPr>
          <p:cNvPr id="33" name="Овал 32"/>
          <p:cNvSpPr/>
          <p:nvPr/>
        </p:nvSpPr>
        <p:spPr>
          <a:xfrm>
            <a:off x="1972409" y="4342545"/>
            <a:ext cx="1009623" cy="692210"/>
          </a:xfrm>
          <a:prstGeom prst="ellipse">
            <a:avLst/>
          </a:prstGeom>
          <a:scene3d>
            <a:camera prst="orthographicFron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 день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 rot="2400847">
            <a:off x="5229668" y="2742838"/>
            <a:ext cx="2148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Сопроводительное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письмо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786444" y="1660795"/>
            <a:ext cx="1381555" cy="481393"/>
          </a:xfrm>
          <a:prstGeom prst="ellipse">
            <a:avLst/>
          </a:prstGeom>
          <a:scene3d>
            <a:camera prst="orthographicFron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 день</a:t>
            </a:r>
            <a:endParaRPr lang="ru-RU" b="1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2186927" y="2714195"/>
            <a:ext cx="484632" cy="489204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 rot="10800000">
            <a:off x="1547663" y="4516850"/>
            <a:ext cx="4124249" cy="1420238"/>
          </a:xfrm>
          <a:prstGeom prst="homePlate">
            <a:avLst>
              <a:gd name="adj" fmla="val 2884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углом 46"/>
          <p:cNvSpPr/>
          <p:nvPr/>
        </p:nvSpPr>
        <p:spPr>
          <a:xfrm flipH="1" flipV="1">
            <a:off x="6992086" y="5546205"/>
            <a:ext cx="2045626" cy="1021321"/>
          </a:xfrm>
          <a:prstGeom prst="bentArrow">
            <a:avLst>
              <a:gd name="adj1" fmla="val 21977"/>
              <a:gd name="adj2" fmla="val 28090"/>
              <a:gd name="adj3" fmla="val 25000"/>
              <a:gd name="adj4" fmla="val 337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642700" y="2069055"/>
            <a:ext cx="676355" cy="1544445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трелка углом 41"/>
          <p:cNvSpPr/>
          <p:nvPr/>
        </p:nvSpPr>
        <p:spPr>
          <a:xfrm flipV="1">
            <a:off x="5723300" y="4408651"/>
            <a:ext cx="1710788" cy="1390045"/>
          </a:xfrm>
          <a:prstGeom prst="bentArrow">
            <a:avLst>
              <a:gd name="adj1" fmla="val 19052"/>
              <a:gd name="adj2" fmla="val 28090"/>
              <a:gd name="adj3" fmla="val 25000"/>
              <a:gd name="adj4" fmla="val 402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Стрелка углом 28"/>
          <p:cNvSpPr/>
          <p:nvPr/>
        </p:nvSpPr>
        <p:spPr>
          <a:xfrm flipH="1" flipV="1">
            <a:off x="8169329" y="2932617"/>
            <a:ext cx="757509" cy="1794185"/>
          </a:xfrm>
          <a:prstGeom prst="bentArrow">
            <a:avLst>
              <a:gd name="adj1" fmla="val 23438"/>
              <a:gd name="adj2" fmla="val 30660"/>
              <a:gd name="adj3" fmla="val 25000"/>
              <a:gd name="adj4" fmla="val 468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flipH="1" flipV="1">
            <a:off x="6314339" y="3462712"/>
            <a:ext cx="2002033" cy="819771"/>
          </a:xfrm>
          <a:prstGeom prst="bentArrow">
            <a:avLst>
              <a:gd name="adj1" fmla="val 23438"/>
              <a:gd name="adj2" fmla="val 28090"/>
              <a:gd name="adj3" fmla="val 25000"/>
              <a:gd name="adj4" fmla="val 468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углом 26"/>
          <p:cNvSpPr/>
          <p:nvPr/>
        </p:nvSpPr>
        <p:spPr>
          <a:xfrm flipH="1" flipV="1">
            <a:off x="7085558" y="3216982"/>
            <a:ext cx="700970" cy="666290"/>
          </a:xfrm>
          <a:prstGeom prst="bentArrow">
            <a:avLst>
              <a:gd name="adj1" fmla="val 23438"/>
              <a:gd name="adj2" fmla="val 28090"/>
              <a:gd name="adj3" fmla="val 25000"/>
              <a:gd name="adj4" fmla="val 273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398752" y="1768357"/>
            <a:ext cx="751095" cy="1181092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5690502" y="753486"/>
            <a:ext cx="613369" cy="1402124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5697635" y="171475"/>
            <a:ext cx="613369" cy="1402124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2387557" y="569589"/>
            <a:ext cx="613369" cy="1200084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3732" y="51293"/>
            <a:ext cx="5184576" cy="48308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459" y="108169"/>
            <a:ext cx="448254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абота с  семьей при  открытии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«случая» </a:t>
            </a:r>
          </a:p>
        </p:txBody>
      </p:sp>
      <p:sp>
        <p:nvSpPr>
          <p:cNvPr id="6" name="Овал 5"/>
          <p:cNvSpPr/>
          <p:nvPr/>
        </p:nvSpPr>
        <p:spPr>
          <a:xfrm>
            <a:off x="5264642" y="1855804"/>
            <a:ext cx="1424460" cy="66220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/>
          </a:p>
        </p:txBody>
      </p:sp>
      <p:sp>
        <p:nvSpPr>
          <p:cNvPr id="8" name="Овал 7"/>
          <p:cNvSpPr/>
          <p:nvPr/>
        </p:nvSpPr>
        <p:spPr>
          <a:xfrm>
            <a:off x="44366" y="439825"/>
            <a:ext cx="2274337" cy="126199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Руководитель</a:t>
            </a:r>
          </a:p>
          <a:p>
            <a:pPr algn="ctr"/>
            <a:r>
              <a:rPr lang="ru-RU" b="1" dirty="0"/>
              <a:t>о</a:t>
            </a:r>
            <a:r>
              <a:rPr lang="ru-RU" b="1" dirty="0" smtClean="0"/>
              <a:t>рганизации -куратора 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5315" y="1812966"/>
            <a:ext cx="2347394" cy="114724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Ответственное </a:t>
            </a:r>
            <a:r>
              <a:rPr lang="ru-RU" b="1" dirty="0" smtClean="0"/>
              <a:t>лицо /куратор «случая»/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63568" y="595545"/>
            <a:ext cx="2178754" cy="58367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орган опеки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попечительства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327" y="984965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 день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94284" y="616420"/>
            <a:ext cx="2001840" cy="111794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Приказ о назначении куратора «случая»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9316" y="706268"/>
            <a:ext cx="78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копия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6628" y="126988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оригинал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01779" y="1243016"/>
            <a:ext cx="2102331" cy="423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личное дело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2709" y="2154050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 день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357585" y="1806952"/>
            <a:ext cx="1911857" cy="141020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Регистрация сведений в Журнале учета работы со «случаями»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5111" y="1734367"/>
            <a:ext cx="2046758" cy="172834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Комплексная оценка для  разработки стратегии сопровождения семьи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0" y="3331593"/>
            <a:ext cx="7085559" cy="49980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 Сбор дополнительной информации, формирование личного дела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37437" y="3777912"/>
            <a:ext cx="4438631" cy="56857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2. Соглашение с семьей о сотрудничестве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434228" y="4247511"/>
            <a:ext cx="2735101" cy="6200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 План работы с семьей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 3-х месяцев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729" y="4056465"/>
            <a:ext cx="1528936" cy="253819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орган опеки для утверждения не позднее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 недель  со дня открытия «случая» 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333933" y="1840898"/>
            <a:ext cx="12858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Куратор 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случая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2602" y="265661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30 дней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91680" y="4579538"/>
            <a:ext cx="3980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 3 рабочих дня до проведения  Консилиума специалистов для </a:t>
            </a:r>
            <a:r>
              <a:rPr lang="ru-RU" b="1" dirty="0">
                <a:solidFill>
                  <a:schemeClr val="bg1"/>
                </a:solidFill>
              </a:rPr>
              <a:t>согласования с сопроводительным письмом руководителя организации </a:t>
            </a:r>
          </a:p>
          <a:p>
            <a:pPr lvl="0"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58754" y="5217056"/>
            <a:ext cx="13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422499" y="4924083"/>
            <a:ext cx="1619021" cy="66230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Форма мониторинга</a:t>
            </a: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851920" y="5952248"/>
            <a:ext cx="3233638" cy="7346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Межведомственный консилиум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65147" y="6064952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 раз в квартал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353271" y="3144024"/>
            <a:ext cx="2437451" cy="80341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">
              <a:avLst>
                <a:gd name="adj" fmla="val 18309340"/>
              </a:avLst>
            </a:prstTxWarp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РЕШЕНИЕ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43636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Решение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28331" y="2747980"/>
            <a:ext cx="3213086" cy="79208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Межведомственный консилиум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3839" y="1294506"/>
            <a:ext cx="1872208" cy="72008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Орган опеки и попечительства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4322233" y="1382440"/>
            <a:ext cx="499533" cy="504056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78492" y="1294506"/>
            <a:ext cx="1424460" cy="66220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Куратор случая</a:t>
            </a:r>
            <a:endParaRPr lang="ru-RU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4312839" y="787551"/>
            <a:ext cx="518312" cy="3320579"/>
          </a:xfrm>
          <a:prstGeom prst="rightBrace">
            <a:avLst>
              <a:gd name="adj1" fmla="val 6419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33664" y="2047730"/>
            <a:ext cx="2961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Результаты мониторинга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rot="5400000">
            <a:off x="4210473" y="-2967107"/>
            <a:ext cx="723055" cy="7659620"/>
          </a:xfrm>
          <a:prstGeom prst="homePlate">
            <a:avLst>
              <a:gd name="adj" fmla="val 4389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Вопросы, требующие межведомственной  координации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трелка влево 15"/>
          <p:cNvSpPr/>
          <p:nvPr/>
        </p:nvSpPr>
        <p:spPr>
          <a:xfrm rot="16200000">
            <a:off x="4133721" y="2775334"/>
            <a:ext cx="980219" cy="3320579"/>
          </a:xfrm>
          <a:custGeom>
            <a:avLst/>
            <a:gdLst>
              <a:gd name="connsiteX0" fmla="*/ 0 w 690644"/>
              <a:gd name="connsiteY0" fmla="*/ 1255912 h 2511824"/>
              <a:gd name="connsiteX1" fmla="*/ 487367 w 690644"/>
              <a:gd name="connsiteY1" fmla="*/ 0 h 2511824"/>
              <a:gd name="connsiteX2" fmla="*/ 487367 w 690644"/>
              <a:gd name="connsiteY2" fmla="*/ 313212 h 2511824"/>
              <a:gd name="connsiteX3" fmla="*/ 690644 w 690644"/>
              <a:gd name="connsiteY3" fmla="*/ 313212 h 2511824"/>
              <a:gd name="connsiteX4" fmla="*/ 690644 w 690644"/>
              <a:gd name="connsiteY4" fmla="*/ 2198612 h 2511824"/>
              <a:gd name="connsiteX5" fmla="*/ 487367 w 690644"/>
              <a:gd name="connsiteY5" fmla="*/ 2198612 h 2511824"/>
              <a:gd name="connsiteX6" fmla="*/ 487367 w 690644"/>
              <a:gd name="connsiteY6" fmla="*/ 2511824 h 2511824"/>
              <a:gd name="connsiteX7" fmla="*/ 0 w 690644"/>
              <a:gd name="connsiteY7" fmla="*/ 1255912 h 2511824"/>
              <a:gd name="connsiteX0" fmla="*/ 0 w 690644"/>
              <a:gd name="connsiteY0" fmla="*/ 1255912 h 2511824"/>
              <a:gd name="connsiteX1" fmla="*/ 487367 w 690644"/>
              <a:gd name="connsiteY1" fmla="*/ 0 h 2511824"/>
              <a:gd name="connsiteX2" fmla="*/ 487367 w 690644"/>
              <a:gd name="connsiteY2" fmla="*/ 313212 h 2511824"/>
              <a:gd name="connsiteX3" fmla="*/ 690644 w 690644"/>
              <a:gd name="connsiteY3" fmla="*/ 328452 h 2511824"/>
              <a:gd name="connsiteX4" fmla="*/ 690644 w 690644"/>
              <a:gd name="connsiteY4" fmla="*/ 2198612 h 2511824"/>
              <a:gd name="connsiteX5" fmla="*/ 487367 w 690644"/>
              <a:gd name="connsiteY5" fmla="*/ 2198612 h 2511824"/>
              <a:gd name="connsiteX6" fmla="*/ 487367 w 690644"/>
              <a:gd name="connsiteY6" fmla="*/ 2511824 h 2511824"/>
              <a:gd name="connsiteX7" fmla="*/ 0 w 690644"/>
              <a:gd name="connsiteY7" fmla="*/ 1255912 h 2511824"/>
              <a:gd name="connsiteX0" fmla="*/ 0 w 690644"/>
              <a:gd name="connsiteY0" fmla="*/ 1255912 h 2511824"/>
              <a:gd name="connsiteX1" fmla="*/ 487367 w 690644"/>
              <a:gd name="connsiteY1" fmla="*/ 0 h 2511824"/>
              <a:gd name="connsiteX2" fmla="*/ 487367 w 690644"/>
              <a:gd name="connsiteY2" fmla="*/ 313212 h 2511824"/>
              <a:gd name="connsiteX3" fmla="*/ 690644 w 690644"/>
              <a:gd name="connsiteY3" fmla="*/ 328452 h 2511824"/>
              <a:gd name="connsiteX4" fmla="*/ 690644 w 690644"/>
              <a:gd name="connsiteY4" fmla="*/ 2198612 h 2511824"/>
              <a:gd name="connsiteX5" fmla="*/ 487367 w 690644"/>
              <a:gd name="connsiteY5" fmla="*/ 2198612 h 2511824"/>
              <a:gd name="connsiteX6" fmla="*/ 487367 w 690644"/>
              <a:gd name="connsiteY6" fmla="*/ 2511824 h 2511824"/>
              <a:gd name="connsiteX7" fmla="*/ 0 w 690644"/>
              <a:gd name="connsiteY7" fmla="*/ 1255912 h 2511824"/>
              <a:gd name="connsiteX0" fmla="*/ 0 w 705884"/>
              <a:gd name="connsiteY0" fmla="*/ 1255912 h 2511824"/>
              <a:gd name="connsiteX1" fmla="*/ 487367 w 705884"/>
              <a:gd name="connsiteY1" fmla="*/ 0 h 2511824"/>
              <a:gd name="connsiteX2" fmla="*/ 487367 w 705884"/>
              <a:gd name="connsiteY2" fmla="*/ 313212 h 2511824"/>
              <a:gd name="connsiteX3" fmla="*/ 690644 w 705884"/>
              <a:gd name="connsiteY3" fmla="*/ 328452 h 2511824"/>
              <a:gd name="connsiteX4" fmla="*/ 705884 w 705884"/>
              <a:gd name="connsiteY4" fmla="*/ 2137652 h 2511824"/>
              <a:gd name="connsiteX5" fmla="*/ 487367 w 705884"/>
              <a:gd name="connsiteY5" fmla="*/ 2198612 h 2511824"/>
              <a:gd name="connsiteX6" fmla="*/ 487367 w 705884"/>
              <a:gd name="connsiteY6" fmla="*/ 2511824 h 2511824"/>
              <a:gd name="connsiteX7" fmla="*/ 0 w 705884"/>
              <a:gd name="connsiteY7" fmla="*/ 1255912 h 2511824"/>
              <a:gd name="connsiteX0" fmla="*/ 0 w 705884"/>
              <a:gd name="connsiteY0" fmla="*/ 1255912 h 2511824"/>
              <a:gd name="connsiteX1" fmla="*/ 487367 w 705884"/>
              <a:gd name="connsiteY1" fmla="*/ 0 h 2511824"/>
              <a:gd name="connsiteX2" fmla="*/ 487367 w 705884"/>
              <a:gd name="connsiteY2" fmla="*/ 313212 h 2511824"/>
              <a:gd name="connsiteX3" fmla="*/ 690644 w 705884"/>
              <a:gd name="connsiteY3" fmla="*/ 328452 h 2511824"/>
              <a:gd name="connsiteX4" fmla="*/ 705884 w 705884"/>
              <a:gd name="connsiteY4" fmla="*/ 2137652 h 2511824"/>
              <a:gd name="connsiteX5" fmla="*/ 487367 w 705884"/>
              <a:gd name="connsiteY5" fmla="*/ 2198612 h 2511824"/>
              <a:gd name="connsiteX6" fmla="*/ 487367 w 705884"/>
              <a:gd name="connsiteY6" fmla="*/ 2511824 h 2511824"/>
              <a:gd name="connsiteX7" fmla="*/ 0 w 705884"/>
              <a:gd name="connsiteY7" fmla="*/ 1255912 h 251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5884" h="2511824">
                <a:moveTo>
                  <a:pt x="0" y="1255912"/>
                </a:moveTo>
                <a:lnTo>
                  <a:pt x="487367" y="0"/>
                </a:lnTo>
                <a:lnTo>
                  <a:pt x="487367" y="313212"/>
                </a:lnTo>
                <a:lnTo>
                  <a:pt x="690644" y="328452"/>
                </a:lnTo>
                <a:cubicBezTo>
                  <a:pt x="553484" y="1256639"/>
                  <a:pt x="599204" y="1529505"/>
                  <a:pt x="705884" y="2137652"/>
                </a:cubicBezTo>
                <a:lnTo>
                  <a:pt x="487367" y="2198612"/>
                </a:lnTo>
                <a:lnTo>
                  <a:pt x="487367" y="2511824"/>
                </a:lnTo>
                <a:lnTo>
                  <a:pt x="0" y="1255912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/>
              <a:t>Закрытие «случая»</a:t>
            </a:r>
            <a:endParaRPr lang="ru-RU" b="1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395536" y="2623524"/>
            <a:ext cx="2372157" cy="1320461"/>
          </a:xfrm>
          <a:prstGeom prst="leftArrow">
            <a:avLst>
              <a:gd name="adj1" fmla="val 69669"/>
              <a:gd name="adj2" fmla="val 41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Приостановка работы со «случаем»</a:t>
            </a:r>
            <a:endParaRPr lang="ru-RU" b="1" dirty="0"/>
          </a:p>
        </p:txBody>
      </p:sp>
      <p:sp>
        <p:nvSpPr>
          <p:cNvPr id="20" name="Стрелка влево 19"/>
          <p:cNvSpPr/>
          <p:nvPr/>
        </p:nvSpPr>
        <p:spPr>
          <a:xfrm flipH="1">
            <a:off x="6232282" y="2247785"/>
            <a:ext cx="2804211" cy="1729957"/>
          </a:xfrm>
          <a:prstGeom prst="leftArrow">
            <a:avLst>
              <a:gd name="adj1" fmla="val 69669"/>
              <a:gd name="adj2" fmla="val 41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Продолжение работы,  согласование нового Плана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6889" y="4072685"/>
            <a:ext cx="2110804" cy="853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Достижение запланированных результатов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2" y="5235152"/>
            <a:ext cx="244139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Лишение родительских прав, </a:t>
            </a:r>
            <a:endParaRPr lang="ru-RU" dirty="0"/>
          </a:p>
          <a:p>
            <a:pPr algn="ctr"/>
            <a:r>
              <a:rPr lang="ru-RU" dirty="0" smtClean="0"/>
              <a:t>либо ограничение в родительских правах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63541" y="5046128"/>
            <a:ext cx="2486957" cy="16212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искового заявления в суд о лишении /ограничении/ родительских прав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76390" y="4077072"/>
            <a:ext cx="2372163" cy="649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Смена места жительства ребенка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52120" y="4972168"/>
            <a:ext cx="3233347" cy="176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Достижение ребенком совершеннолетия, при условии,  что ж. о. обращения в отношении других детей – низкий, или в семье нет других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9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5" y="3429000"/>
            <a:ext cx="4164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_AvanteLt" pitchFamily="34" charset="-52"/>
              </a:rPr>
              <a:t>БЛАГОДАРЮ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_AvanteLt" pitchFamily="34" charset="-52"/>
              </a:rPr>
              <a:t>ЗА  ВНИМАНИЕ</a:t>
            </a:r>
            <a:endParaRPr lang="ru-RU" sz="4400" b="1" dirty="0">
              <a:solidFill>
                <a:srgbClr val="002060"/>
              </a:solidFill>
              <a:latin typeface="a_AvanteLt" pitchFamily="34" charset="-52"/>
            </a:endParaRPr>
          </a:p>
        </p:txBody>
      </p:sp>
      <p:pic>
        <p:nvPicPr>
          <p:cNvPr id="3076" name="Picture 4" descr="C:\Program Files\Microsoft Office\MEDIA\OFFICE14\Lines\BD15034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37" y="4983562"/>
            <a:ext cx="5715000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OFFICE14\Lines\BD15035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99586"/>
            <a:ext cx="5715000" cy="24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2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83671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АДМИНИСТРАЦИЯ ГОРОДА БЕЛОГОРСК </a:t>
            </a:r>
          </a:p>
          <a:p>
            <a:pPr algn="ctr"/>
            <a:r>
              <a:rPr lang="ru-RU" sz="2000" dirty="0" smtClean="0"/>
              <a:t>АМУРСКОЙ ОБЛАСТИ </a:t>
            </a:r>
          </a:p>
          <a:p>
            <a:pPr algn="ctr"/>
            <a:r>
              <a:rPr lang="ru-RU" sz="2000" dirty="0" smtClean="0"/>
              <a:t>ПОСТАНОВЛЕНИЕ</a:t>
            </a:r>
            <a:endParaRPr lang="ru-RU" sz="2000" dirty="0"/>
          </a:p>
          <a:p>
            <a:r>
              <a:rPr lang="ru-RU" dirty="0"/>
              <a:t>                                           </a:t>
            </a:r>
          </a:p>
          <a:p>
            <a:pPr algn="ctr"/>
            <a:r>
              <a:rPr lang="en-US" dirty="0" smtClean="0"/>
              <a:t>30 </a:t>
            </a:r>
            <a:r>
              <a:rPr lang="ru-RU" dirty="0" smtClean="0"/>
              <a:t>августа 2017                                                                   № 2118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sz="2000" dirty="0"/>
              <a:t>Об утверждении Порядка межведомственного</a:t>
            </a:r>
          </a:p>
          <a:p>
            <a:r>
              <a:rPr lang="ru-RU" sz="2000" dirty="0"/>
              <a:t>взаимодействия по выявлению детей, </a:t>
            </a:r>
          </a:p>
          <a:p>
            <a:r>
              <a:rPr lang="ru-RU" sz="2000" dirty="0"/>
              <a:t>нуждающихся в государственной защите, </a:t>
            </a:r>
          </a:p>
          <a:p>
            <a:r>
              <a:rPr lang="ru-RU" sz="2000" dirty="0"/>
              <a:t>раннему выявлению случаев жестокого </a:t>
            </a:r>
          </a:p>
          <a:p>
            <a:r>
              <a:rPr lang="ru-RU" sz="2000" dirty="0"/>
              <a:t>обращения с детьми  и устранению причин </a:t>
            </a:r>
          </a:p>
          <a:p>
            <a:r>
              <a:rPr lang="ru-RU" sz="2000" dirty="0"/>
              <a:t>нарушения их прав и законных интересов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2448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Глава муниципального образования </a:t>
            </a:r>
          </a:p>
          <a:p>
            <a:r>
              <a:rPr lang="ru-RU" dirty="0"/>
              <a:t>Белогорск                                                                                    С.Ю. </a:t>
            </a:r>
            <a:r>
              <a:rPr lang="ru-RU" dirty="0" err="1"/>
              <a:t>Мелюков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068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Постановлением утверждены: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Примерное положение об уполномоченной службе в органах и учреждениях системы профилактики безнадзорности и правонарушений несовершеннолетних</a:t>
            </a:r>
          </a:p>
          <a:p>
            <a:r>
              <a:rPr lang="ru-RU" dirty="0" smtClean="0"/>
              <a:t>Методика проведения оценки безопасности и оценки риска жестокого обращения с ребенком</a:t>
            </a:r>
          </a:p>
          <a:p>
            <a:r>
              <a:rPr lang="ru-RU" dirty="0" smtClean="0"/>
              <a:t>Методика комплексной оценки для сопровождения семьи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0" y="14036"/>
            <a:ext cx="9144000" cy="41383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7030A0"/>
                </a:solidFill>
              </a:rPr>
              <a:t>Новые термины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3197" y="1015215"/>
            <a:ext cx="7703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Дети, нуждающиеся в 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государственной защите  </a:t>
            </a:r>
            <a:r>
              <a:rPr lang="ru-RU" sz="24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0357" y="2327028"/>
            <a:ext cx="8577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 </a:t>
            </a:r>
            <a:r>
              <a:rPr lang="ru-RU" b="1" dirty="0">
                <a:solidFill>
                  <a:srgbClr val="002060"/>
                </a:solidFill>
              </a:rPr>
              <a:t>по защите прав ребенка, </a:t>
            </a:r>
            <a:r>
              <a:rPr lang="ru-RU" b="1" dirty="0" smtClean="0">
                <a:solidFill>
                  <a:srgbClr val="002060"/>
                </a:solidFill>
              </a:rPr>
              <a:t>нуждающегося </a:t>
            </a:r>
            <a:r>
              <a:rPr lang="ru-RU" b="1" dirty="0">
                <a:solidFill>
                  <a:srgbClr val="002060"/>
                </a:solidFill>
              </a:rPr>
              <a:t>в защите </a:t>
            </a:r>
            <a:r>
              <a:rPr lang="ru-RU" b="1" dirty="0" smtClean="0">
                <a:solidFill>
                  <a:srgbClr val="002060"/>
                </a:solidFill>
              </a:rPr>
              <a:t>государства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721" y="29090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 </a:t>
            </a:r>
            <a:r>
              <a:rPr lang="ru-RU" b="1" dirty="0">
                <a:solidFill>
                  <a:srgbClr val="002060"/>
                </a:solidFill>
              </a:rPr>
              <a:t>реабилитации ребенка и </a:t>
            </a:r>
            <a:r>
              <a:rPr lang="ru-RU" b="1" dirty="0" smtClean="0">
                <a:solidFill>
                  <a:srgbClr val="002060"/>
                </a:solidFill>
              </a:rPr>
              <a:t>семьи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6721" y="3511718"/>
            <a:ext cx="8208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Межведомственной консилиум 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477" y="1725165"/>
            <a:ext cx="4102224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Оценка безопасности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6901" y="4699302"/>
            <a:ext cx="694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Уполномоченная служба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специалистов 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82224" y="5234716"/>
            <a:ext cx="2208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Ответственное лицо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7992" y="4072631"/>
            <a:ext cx="718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Консилиум специалистов системы профилактики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79420" y="1240417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Архив_С\НАТАЛЬЯ НИКОЛАЕВНА ПОСМОТРИТЕ пожалуйста ЮЛЯ\МОИ ДОКУМЕНТЫ\Мои рисунки\разное\305795z6c3fed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506" y="4449302"/>
            <a:ext cx="1790917" cy="19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Овал 21"/>
          <p:cNvSpPr/>
          <p:nvPr/>
        </p:nvSpPr>
        <p:spPr>
          <a:xfrm>
            <a:off x="279420" y="1794415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79420" y="2396278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9420" y="2978290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24282" y="3631942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4282" y="4200802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24282" y="4768552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24282" y="5373216"/>
            <a:ext cx="323364" cy="23083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4007213"/>
              </p:ext>
            </p:extLst>
          </p:nvPr>
        </p:nvGraphicFramePr>
        <p:xfrm>
          <a:off x="25896" y="188640"/>
          <a:ext cx="9144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7577" y="620688"/>
            <a:ext cx="2927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Иные органы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 организации,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участвующие в оказании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помощи семье и детям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0" y="0"/>
            <a:ext cx="9144000" cy="7647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Основные этапы деятельности по выявлению детей,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нуждающихся 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государственной защите, и организация работы с ними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67188893"/>
              </p:ext>
            </p:extLst>
          </p:nvPr>
        </p:nvGraphicFramePr>
        <p:xfrm>
          <a:off x="165116" y="764704"/>
          <a:ext cx="87993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3480" y="973470"/>
            <a:ext cx="50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7728" y="160643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1304" y="1916832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747829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329384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BentTitul" pitchFamily="82" charset="-52"/>
            </a:endParaRPr>
          </a:p>
        </p:txBody>
      </p:sp>
      <p:sp>
        <p:nvSpPr>
          <p:cNvPr id="9" name="Стрелка вправо 5"/>
          <p:cNvSpPr/>
          <p:nvPr/>
        </p:nvSpPr>
        <p:spPr>
          <a:xfrm>
            <a:off x="819520" y="3350172"/>
            <a:ext cx="1224136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7030A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5"/>
          <p:cNvSpPr/>
          <p:nvPr/>
        </p:nvSpPr>
        <p:spPr>
          <a:xfrm>
            <a:off x="2387168" y="3989114"/>
            <a:ext cx="1224136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5"/>
          <p:cNvSpPr/>
          <p:nvPr/>
        </p:nvSpPr>
        <p:spPr>
          <a:xfrm>
            <a:off x="4247964" y="4628058"/>
            <a:ext cx="1224136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00B0F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5"/>
          <p:cNvSpPr/>
          <p:nvPr/>
        </p:nvSpPr>
        <p:spPr>
          <a:xfrm>
            <a:off x="5807732" y="5287107"/>
            <a:ext cx="1224136" cy="63894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89E0FF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isometricOffAxis2To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ая круглая скобка 1"/>
          <p:cNvSpPr/>
          <p:nvPr/>
        </p:nvSpPr>
        <p:spPr>
          <a:xfrm rot="5400000">
            <a:off x="4567519" y="3041050"/>
            <a:ext cx="595141" cy="3713111"/>
          </a:xfrm>
          <a:prstGeom prst="rightBracket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591280" y="2063371"/>
            <a:ext cx="467859" cy="7066868"/>
          </a:xfrm>
          <a:prstGeom prst="rightBrace">
            <a:avLst>
              <a:gd name="adj1" fmla="val 61244"/>
              <a:gd name="adj2" fmla="val 50000"/>
            </a:avLst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 rot="19158468">
            <a:off x="5209797" y="2037421"/>
            <a:ext cx="449495" cy="1788612"/>
          </a:xfrm>
          <a:prstGeom prst="downArrow">
            <a:avLst/>
          </a:prstGeom>
          <a:gradFill>
            <a:gsLst>
              <a:gs pos="94000">
                <a:schemeClr val="accent4">
                  <a:lumMod val="60000"/>
                  <a:lumOff val="40000"/>
                </a:schemeClr>
              </a:gs>
              <a:gs pos="100000">
                <a:srgbClr val="CCE2C9"/>
              </a:gs>
              <a:gs pos="55000">
                <a:schemeClr val="accent4">
                  <a:lumMod val="50000"/>
                </a:schemeClr>
              </a:gs>
              <a:gs pos="27000">
                <a:srgbClr val="C00000"/>
              </a:gs>
              <a:gs pos="73000">
                <a:schemeClr val="accent4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 rot="2672347">
            <a:off x="3979326" y="1998897"/>
            <a:ext cx="446805" cy="1844560"/>
          </a:xfrm>
          <a:prstGeom prst="downArrow">
            <a:avLst/>
          </a:prstGeom>
          <a:gradFill>
            <a:gsLst>
              <a:gs pos="94000">
                <a:srgbClr val="AFD98D"/>
              </a:gs>
              <a:gs pos="100000">
                <a:srgbClr val="CCE2C9"/>
              </a:gs>
              <a:gs pos="55000">
                <a:srgbClr val="92D050"/>
              </a:gs>
              <a:gs pos="27000">
                <a:srgbClr val="C00000"/>
              </a:gs>
              <a:gs pos="73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2433408" y="632116"/>
            <a:ext cx="742108" cy="1499341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01306" y="2361370"/>
            <a:ext cx="2603155" cy="149685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Диагностика семьи 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Анализ ситуации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Сопровождение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ониторинг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85359" y="4415370"/>
            <a:ext cx="2158689" cy="96447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Получение методической помощи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70452" y="2430204"/>
            <a:ext cx="2622006" cy="135566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77825" indent="-285750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77825" indent="-285750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Сбор информации</a:t>
            </a:r>
          </a:p>
          <a:p>
            <a:pPr marL="377825" indent="-285750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Обработка и учет сведений</a:t>
            </a:r>
          </a:p>
          <a:p>
            <a:pPr marL="92075">
              <a:buClr>
                <a:schemeClr val="accent4">
                  <a:lumMod val="50000"/>
                </a:schemeClr>
              </a:buClr>
            </a:pP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380312" y="4403383"/>
            <a:ext cx="1625569" cy="96447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Участие в работе МО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76256" y="803096"/>
            <a:ext cx="2120434" cy="101558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онтроль и общее руководство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3255" y="938504"/>
            <a:ext cx="2342898" cy="88017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Руководитель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2645296" y="5830735"/>
            <a:ext cx="4359826" cy="90872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МО специалистов уполномоченной службы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673672" y="3466834"/>
            <a:ext cx="2261580" cy="11324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Специалисты</a:t>
            </a:r>
          </a:p>
          <a:p>
            <a:pPr algn="ctr"/>
            <a:r>
              <a:rPr lang="ru-RU" b="1" dirty="0" smtClean="0"/>
              <a:t> У. С. 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6786" y="687363"/>
            <a:ext cx="2847898" cy="17445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Создание уполномоченной службы из числа специалистов  /У. С. / и назначение ответственного лица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153" y="1159504"/>
            <a:ext cx="960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приказ</a:t>
            </a: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1" y="0"/>
            <a:ext cx="9144000" cy="46020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Технология межведомственного взаимодействия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5374246" y="3581376"/>
            <a:ext cx="2519797" cy="101865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Ответственное лицо</a:t>
            </a:r>
            <a:endParaRPr lang="ru-RU" b="1" dirty="0"/>
          </a:p>
        </p:txBody>
      </p:sp>
      <p:sp>
        <p:nvSpPr>
          <p:cNvPr id="51" name="Стрелка вниз 50"/>
          <p:cNvSpPr/>
          <p:nvPr/>
        </p:nvSpPr>
        <p:spPr>
          <a:xfrm rot="5400000">
            <a:off x="6226536" y="1099927"/>
            <a:ext cx="742108" cy="557330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54133" y="4547064"/>
            <a:ext cx="2496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F81BD">
                    <a:lumMod val="50000"/>
                  </a:srgbClr>
                </a:solidFill>
              </a:rPr>
              <a:t>Координация работы специалистов У. С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</a:rPr>
              <a:t>. 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835334" y="4547064"/>
            <a:ext cx="346400" cy="251556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7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войная стрелка влево/вправо 8"/>
          <p:cNvSpPr/>
          <p:nvPr/>
        </p:nvSpPr>
        <p:spPr>
          <a:xfrm>
            <a:off x="2889609" y="3671187"/>
            <a:ext cx="3398518" cy="518866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5"/>
          <p:cNvSpPr/>
          <p:nvPr/>
        </p:nvSpPr>
        <p:spPr>
          <a:xfrm rot="18717419" flipH="1">
            <a:off x="7299644" y="4264865"/>
            <a:ext cx="1525121" cy="50903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00B0F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5"/>
          <p:cNvSpPr/>
          <p:nvPr/>
        </p:nvSpPr>
        <p:spPr>
          <a:xfrm rot="2906287">
            <a:off x="3767491" y="4530084"/>
            <a:ext cx="1570026" cy="547519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00B0F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5"/>
          <p:cNvSpPr/>
          <p:nvPr/>
        </p:nvSpPr>
        <p:spPr>
          <a:xfrm rot="18139486" flipH="1">
            <a:off x="2429927" y="4685943"/>
            <a:ext cx="1465728" cy="535495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412" h="1017115">
                <a:moveTo>
                  <a:pt x="941460" y="33553"/>
                </a:moveTo>
                <a:cubicBezTo>
                  <a:pt x="557808" y="211353"/>
                  <a:pt x="750951" y="458513"/>
                  <a:pt x="1543105" y="368833"/>
                </a:cubicBezTo>
                <a:lnTo>
                  <a:pt x="1543105" y="242931"/>
                </a:lnTo>
                <a:cubicBezTo>
                  <a:pt x="1773207" y="277982"/>
                  <a:pt x="1835670" y="389232"/>
                  <a:pt x="2233412" y="348083"/>
                </a:cubicBezTo>
                <a:cubicBezTo>
                  <a:pt x="1500390" y="992734"/>
                  <a:pt x="1651287" y="860144"/>
                  <a:pt x="1421185" y="1017115"/>
                </a:cubicBezTo>
                <a:lnTo>
                  <a:pt x="1512625" y="632133"/>
                </a:lnTo>
                <a:cubicBezTo>
                  <a:pt x="92877" y="1043613"/>
                  <a:pt x="29488" y="510213"/>
                  <a:pt x="11820" y="342573"/>
                </a:cubicBezTo>
                <a:cubicBezTo>
                  <a:pt x="-94860" y="259886"/>
                  <a:pt x="545220" y="-112360"/>
                  <a:pt x="941460" y="33553"/>
                </a:cubicBezTo>
                <a:close/>
              </a:path>
            </a:pathLst>
          </a:custGeom>
          <a:solidFill>
            <a:srgbClr val="00B0F0"/>
          </a:solidFill>
          <a:ln w="31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perspectiveContrastingLef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9749" y="4168914"/>
            <a:ext cx="4892996" cy="7009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Обследование, выявление обстоятельств семейного неблагополучия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2981" y="980728"/>
            <a:ext cx="7719049" cy="6993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Информация о возможном нарушении прав и законных интересов  несовершеннолетних обстоятельств семейного неблагополучия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36881" y="2979474"/>
            <a:ext cx="6103974" cy="670574"/>
          </a:xfrm>
          <a:prstGeom prst="roundRect">
            <a:avLst/>
          </a:prstGeom>
          <a:ln>
            <a:solidFill>
              <a:srgbClr val="C9676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Извещение  органа опеки и попечительства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4195357" y="-1199261"/>
            <a:ext cx="504058" cy="8045959"/>
          </a:xfrm>
          <a:prstGeom prst="rightBrace">
            <a:avLst>
              <a:gd name="adj1" fmla="val 42356"/>
              <a:gd name="adj2" fmla="val 4848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814" y="1685292"/>
            <a:ext cx="2427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специалисты </a:t>
            </a:r>
          </a:p>
          <a:p>
            <a:pPr algn="ctr"/>
            <a:r>
              <a:rPr lang="ru-RU" dirty="0" smtClean="0"/>
              <a:t>системы </a:t>
            </a:r>
          </a:p>
          <a:p>
            <a:pPr algn="ctr"/>
            <a:r>
              <a:rPr lang="ru-RU" dirty="0" smtClean="0"/>
              <a:t>профилактики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82" y="1705730"/>
            <a:ext cx="1676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родственники,</a:t>
            </a:r>
          </a:p>
          <a:p>
            <a:pPr algn="ctr"/>
            <a:r>
              <a:rPr lang="ru-RU" dirty="0"/>
              <a:t>с</a:t>
            </a:r>
            <a:r>
              <a:rPr lang="ru-RU" dirty="0" smtClean="0"/>
              <a:t>оседи, </a:t>
            </a:r>
          </a:p>
          <a:p>
            <a:pPr algn="ctr"/>
            <a:r>
              <a:rPr lang="ru-RU" dirty="0" smtClean="0"/>
              <a:t>граждане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49339" y="1680094"/>
            <a:ext cx="2349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пециалисты иных 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рганизаций</a:t>
            </a:r>
          </a:p>
          <a:p>
            <a:pPr algn="ctr"/>
            <a:r>
              <a:rPr lang="ru-RU" dirty="0" smtClean="0"/>
              <a:t> и учреждений</a:t>
            </a:r>
            <a:endParaRPr lang="ru-RU" dirty="0"/>
          </a:p>
        </p:txBody>
      </p:sp>
      <p:sp>
        <p:nvSpPr>
          <p:cNvPr id="26" name="Стрелка вправо 5"/>
          <p:cNvSpPr/>
          <p:nvPr/>
        </p:nvSpPr>
        <p:spPr>
          <a:xfrm rot="5400000">
            <a:off x="2033774" y="2040831"/>
            <a:ext cx="787149" cy="38931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663030 w 1954982"/>
              <a:gd name="connsiteY0" fmla="*/ 16676 h 1000238"/>
              <a:gd name="connsiteX1" fmla="*/ 1264675 w 1954982"/>
              <a:gd name="connsiteY1" fmla="*/ 351956 h 1000238"/>
              <a:gd name="connsiteX2" fmla="*/ 1264675 w 1954982"/>
              <a:gd name="connsiteY2" fmla="*/ 226054 h 1000238"/>
              <a:gd name="connsiteX3" fmla="*/ 1954982 w 1954982"/>
              <a:gd name="connsiteY3" fmla="*/ 331206 h 1000238"/>
              <a:gd name="connsiteX4" fmla="*/ 1142755 w 1954982"/>
              <a:gd name="connsiteY4" fmla="*/ 1000238 h 1000238"/>
              <a:gd name="connsiteX5" fmla="*/ 1234195 w 1954982"/>
              <a:gd name="connsiteY5" fmla="*/ 615256 h 1000238"/>
              <a:gd name="connsiteX6" fmla="*/ 19226 w 1954982"/>
              <a:gd name="connsiteY6" fmla="*/ 810899 h 1000238"/>
              <a:gd name="connsiteX7" fmla="*/ 663030 w 1954982"/>
              <a:gd name="connsiteY7" fmla="*/ 16676 h 1000238"/>
              <a:gd name="connsiteX0" fmla="*/ 513850 w 1964591"/>
              <a:gd name="connsiteY0" fmla="*/ 13309 h 1239474"/>
              <a:gd name="connsiteX1" fmla="*/ 1274284 w 1964591"/>
              <a:gd name="connsiteY1" fmla="*/ 591192 h 1239474"/>
              <a:gd name="connsiteX2" fmla="*/ 1274284 w 1964591"/>
              <a:gd name="connsiteY2" fmla="*/ 465290 h 1239474"/>
              <a:gd name="connsiteX3" fmla="*/ 1964591 w 1964591"/>
              <a:gd name="connsiteY3" fmla="*/ 570442 h 1239474"/>
              <a:gd name="connsiteX4" fmla="*/ 1152364 w 1964591"/>
              <a:gd name="connsiteY4" fmla="*/ 1239474 h 1239474"/>
              <a:gd name="connsiteX5" fmla="*/ 1243804 w 1964591"/>
              <a:gd name="connsiteY5" fmla="*/ 854492 h 1239474"/>
              <a:gd name="connsiteX6" fmla="*/ 28835 w 1964591"/>
              <a:gd name="connsiteY6" fmla="*/ 1050135 h 1239474"/>
              <a:gd name="connsiteX7" fmla="*/ 513850 w 1964591"/>
              <a:gd name="connsiteY7" fmla="*/ 13309 h 123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591" h="1239474">
                <a:moveTo>
                  <a:pt x="513850" y="13309"/>
                </a:moveTo>
                <a:cubicBezTo>
                  <a:pt x="130198" y="191109"/>
                  <a:pt x="482130" y="680872"/>
                  <a:pt x="1274284" y="591192"/>
                </a:cubicBezTo>
                <a:lnTo>
                  <a:pt x="1274284" y="465290"/>
                </a:lnTo>
                <a:cubicBezTo>
                  <a:pt x="1504386" y="500341"/>
                  <a:pt x="1566849" y="611591"/>
                  <a:pt x="1964591" y="570442"/>
                </a:cubicBezTo>
                <a:cubicBezTo>
                  <a:pt x="1231569" y="1215093"/>
                  <a:pt x="1382466" y="1082503"/>
                  <a:pt x="1152364" y="1239474"/>
                </a:cubicBezTo>
                <a:lnTo>
                  <a:pt x="1243804" y="854492"/>
                </a:lnTo>
                <a:cubicBezTo>
                  <a:pt x="-175944" y="1265972"/>
                  <a:pt x="46503" y="1217775"/>
                  <a:pt x="28835" y="1050135"/>
                </a:cubicBezTo>
                <a:cubicBezTo>
                  <a:pt x="-77845" y="967448"/>
                  <a:pt x="117610" y="-132604"/>
                  <a:pt x="513850" y="13309"/>
                </a:cubicBezTo>
                <a:close/>
              </a:path>
            </a:pathLst>
          </a:custGeom>
          <a:solidFill>
            <a:srgbClr val="C0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7" name="Стрелка вправо 5"/>
          <p:cNvSpPr/>
          <p:nvPr/>
        </p:nvSpPr>
        <p:spPr>
          <a:xfrm rot="16200000">
            <a:off x="2441350" y="2008315"/>
            <a:ext cx="852176" cy="38931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663030 w 1954982"/>
              <a:gd name="connsiteY0" fmla="*/ 16676 h 1000238"/>
              <a:gd name="connsiteX1" fmla="*/ 1264675 w 1954982"/>
              <a:gd name="connsiteY1" fmla="*/ 351956 h 1000238"/>
              <a:gd name="connsiteX2" fmla="*/ 1264675 w 1954982"/>
              <a:gd name="connsiteY2" fmla="*/ 226054 h 1000238"/>
              <a:gd name="connsiteX3" fmla="*/ 1954982 w 1954982"/>
              <a:gd name="connsiteY3" fmla="*/ 331206 h 1000238"/>
              <a:gd name="connsiteX4" fmla="*/ 1142755 w 1954982"/>
              <a:gd name="connsiteY4" fmla="*/ 1000238 h 1000238"/>
              <a:gd name="connsiteX5" fmla="*/ 1234195 w 1954982"/>
              <a:gd name="connsiteY5" fmla="*/ 615256 h 1000238"/>
              <a:gd name="connsiteX6" fmla="*/ 19226 w 1954982"/>
              <a:gd name="connsiteY6" fmla="*/ 810899 h 1000238"/>
              <a:gd name="connsiteX7" fmla="*/ 663030 w 1954982"/>
              <a:gd name="connsiteY7" fmla="*/ 16676 h 1000238"/>
              <a:gd name="connsiteX0" fmla="*/ 513850 w 1964591"/>
              <a:gd name="connsiteY0" fmla="*/ 13309 h 1239474"/>
              <a:gd name="connsiteX1" fmla="*/ 1274284 w 1964591"/>
              <a:gd name="connsiteY1" fmla="*/ 591192 h 1239474"/>
              <a:gd name="connsiteX2" fmla="*/ 1274284 w 1964591"/>
              <a:gd name="connsiteY2" fmla="*/ 465290 h 1239474"/>
              <a:gd name="connsiteX3" fmla="*/ 1964591 w 1964591"/>
              <a:gd name="connsiteY3" fmla="*/ 570442 h 1239474"/>
              <a:gd name="connsiteX4" fmla="*/ 1152364 w 1964591"/>
              <a:gd name="connsiteY4" fmla="*/ 1239474 h 1239474"/>
              <a:gd name="connsiteX5" fmla="*/ 1243804 w 1964591"/>
              <a:gd name="connsiteY5" fmla="*/ 854492 h 1239474"/>
              <a:gd name="connsiteX6" fmla="*/ 28835 w 1964591"/>
              <a:gd name="connsiteY6" fmla="*/ 1050135 h 1239474"/>
              <a:gd name="connsiteX7" fmla="*/ 513850 w 1964591"/>
              <a:gd name="connsiteY7" fmla="*/ 13309 h 123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591" h="1239474">
                <a:moveTo>
                  <a:pt x="513850" y="13309"/>
                </a:moveTo>
                <a:cubicBezTo>
                  <a:pt x="130198" y="191109"/>
                  <a:pt x="482130" y="680872"/>
                  <a:pt x="1274284" y="591192"/>
                </a:cubicBezTo>
                <a:lnTo>
                  <a:pt x="1274284" y="465290"/>
                </a:lnTo>
                <a:cubicBezTo>
                  <a:pt x="1504386" y="500341"/>
                  <a:pt x="1566849" y="611591"/>
                  <a:pt x="1964591" y="570442"/>
                </a:cubicBezTo>
                <a:cubicBezTo>
                  <a:pt x="1231569" y="1215093"/>
                  <a:pt x="1382466" y="1082503"/>
                  <a:pt x="1152364" y="1239474"/>
                </a:cubicBezTo>
                <a:lnTo>
                  <a:pt x="1243804" y="854492"/>
                </a:lnTo>
                <a:cubicBezTo>
                  <a:pt x="-175944" y="1265972"/>
                  <a:pt x="46503" y="1217775"/>
                  <a:pt x="28835" y="1050135"/>
                </a:cubicBezTo>
                <a:cubicBezTo>
                  <a:pt x="-77845" y="967448"/>
                  <a:pt x="117610" y="-132604"/>
                  <a:pt x="513850" y="13309"/>
                </a:cubicBezTo>
                <a:close/>
              </a:path>
            </a:pathLst>
          </a:custGeom>
          <a:solidFill>
            <a:srgbClr val="C0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22375" y="4803843"/>
            <a:ext cx="28898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Оценка </a:t>
            </a:r>
          </a:p>
          <a:p>
            <a:pPr algn="ctr"/>
            <a:r>
              <a:rPr lang="ru-RU" dirty="0" smtClean="0"/>
              <a:t>безопасности и  оценка риска жестокого обращения с ребенком</a:t>
            </a:r>
            <a:endParaRPr lang="en-US" dirty="0" smtClean="0"/>
          </a:p>
          <a:p>
            <a:pPr algn="ctr"/>
            <a:r>
              <a:rPr lang="ru-RU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приложение </a:t>
            </a:r>
            <a:r>
              <a:rPr lang="ru-RU" sz="1400" dirty="0">
                <a:solidFill>
                  <a:srgbClr val="FF0000"/>
                </a:solidFill>
              </a:rPr>
              <a:t>№</a:t>
            </a:r>
            <a:r>
              <a:rPr lang="ru-RU" sz="1400" dirty="0" smtClean="0">
                <a:solidFill>
                  <a:srgbClr val="FF0000"/>
                </a:solidFill>
              </a:rPr>
              <a:t>1 к </a:t>
            </a:r>
            <a:r>
              <a:rPr lang="ru-RU" sz="1400" dirty="0">
                <a:solidFill>
                  <a:srgbClr val="FF0000"/>
                </a:solidFill>
              </a:rPr>
              <a:t>Методике проведения оценки безопасности и оценки риска ж. о.</a:t>
            </a: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00039" y="5262219"/>
            <a:ext cx="3331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План мероприятий </a:t>
            </a:r>
          </a:p>
          <a:p>
            <a:pPr algn="ctr"/>
            <a:r>
              <a:rPr lang="ru-RU" dirty="0" smtClean="0"/>
              <a:t>по обеспечению безопасности ребенка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Приложение №2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 Методике проведения оценки безопасности и оценки риска ж. о.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1227" y="3671187"/>
            <a:ext cx="1928521" cy="7886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Специалист У. С.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4F81BD">
                    <a:lumMod val="50000"/>
                  </a:srgbClr>
                </a:solidFill>
              </a:rPr>
              <a:t>Механизм межведомственного взаимодействия организаций</a:t>
            </a:r>
            <a:endParaRPr lang="en-US" b="1" dirty="0">
              <a:solidFill>
                <a:srgbClr val="4F81BD">
                  <a:lumMod val="50000"/>
                </a:srgbClr>
              </a:solidFill>
            </a:endParaRPr>
          </a:p>
          <a:p>
            <a:pPr lvl="0" algn="ctr"/>
            <a:r>
              <a:rPr lang="ru-RU" b="1" dirty="0">
                <a:solidFill>
                  <a:srgbClr val="4F81BD">
                    <a:lumMod val="50000"/>
                  </a:srgbClr>
                </a:solidFill>
              </a:rPr>
              <a:t> и учреждений системы профилактики по раннему выявлению детей, </a:t>
            </a:r>
            <a:endParaRPr lang="ru-RU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lvl="0" algn="ctr"/>
            <a:r>
              <a:rPr lang="ru-RU" b="1" dirty="0" smtClean="0">
                <a:solidFill>
                  <a:srgbClr val="4F81BD">
                    <a:lumMod val="50000"/>
                  </a:srgbClr>
                </a:solidFill>
              </a:rPr>
              <a:t>нуждающихся в </a:t>
            </a:r>
            <a:r>
              <a:rPr lang="ru-RU" b="1" dirty="0">
                <a:solidFill>
                  <a:srgbClr val="4F81BD">
                    <a:lumMod val="50000"/>
                  </a:srgbClr>
                </a:solidFill>
              </a:rPr>
              <a:t>государственной защите</a:t>
            </a:r>
          </a:p>
        </p:txBody>
      </p:sp>
      <p:sp>
        <p:nvSpPr>
          <p:cNvPr id="30" name="Овал 29"/>
          <p:cNvSpPr/>
          <p:nvPr/>
        </p:nvSpPr>
        <p:spPr>
          <a:xfrm>
            <a:off x="3977428" y="2695510"/>
            <a:ext cx="1222881" cy="437536"/>
          </a:xfrm>
          <a:prstGeom prst="ellipse">
            <a:avLst/>
          </a:prstGeom>
          <a:scene3d>
            <a:camera prst="orthographicFron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 день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7097945" y="3715070"/>
            <a:ext cx="1928521" cy="7369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Специалист опеки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853" y="5250121"/>
            <a:ext cx="285161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Акт обследования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Приложение  №5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к Порядку м/в взаимодействия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Алгоритм действия органов опеки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и попечительства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5219" y="3619434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или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6" name="Стрелка вправо 5"/>
          <p:cNvSpPr/>
          <p:nvPr/>
        </p:nvSpPr>
        <p:spPr>
          <a:xfrm rot="16200000">
            <a:off x="5839868" y="2040830"/>
            <a:ext cx="852176" cy="38931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663030 w 1954982"/>
              <a:gd name="connsiteY0" fmla="*/ 16676 h 1000238"/>
              <a:gd name="connsiteX1" fmla="*/ 1264675 w 1954982"/>
              <a:gd name="connsiteY1" fmla="*/ 351956 h 1000238"/>
              <a:gd name="connsiteX2" fmla="*/ 1264675 w 1954982"/>
              <a:gd name="connsiteY2" fmla="*/ 226054 h 1000238"/>
              <a:gd name="connsiteX3" fmla="*/ 1954982 w 1954982"/>
              <a:gd name="connsiteY3" fmla="*/ 331206 h 1000238"/>
              <a:gd name="connsiteX4" fmla="*/ 1142755 w 1954982"/>
              <a:gd name="connsiteY4" fmla="*/ 1000238 h 1000238"/>
              <a:gd name="connsiteX5" fmla="*/ 1234195 w 1954982"/>
              <a:gd name="connsiteY5" fmla="*/ 615256 h 1000238"/>
              <a:gd name="connsiteX6" fmla="*/ 19226 w 1954982"/>
              <a:gd name="connsiteY6" fmla="*/ 810899 h 1000238"/>
              <a:gd name="connsiteX7" fmla="*/ 663030 w 1954982"/>
              <a:gd name="connsiteY7" fmla="*/ 16676 h 1000238"/>
              <a:gd name="connsiteX0" fmla="*/ 513850 w 1964591"/>
              <a:gd name="connsiteY0" fmla="*/ 13309 h 1239474"/>
              <a:gd name="connsiteX1" fmla="*/ 1274284 w 1964591"/>
              <a:gd name="connsiteY1" fmla="*/ 591192 h 1239474"/>
              <a:gd name="connsiteX2" fmla="*/ 1274284 w 1964591"/>
              <a:gd name="connsiteY2" fmla="*/ 465290 h 1239474"/>
              <a:gd name="connsiteX3" fmla="*/ 1964591 w 1964591"/>
              <a:gd name="connsiteY3" fmla="*/ 570442 h 1239474"/>
              <a:gd name="connsiteX4" fmla="*/ 1152364 w 1964591"/>
              <a:gd name="connsiteY4" fmla="*/ 1239474 h 1239474"/>
              <a:gd name="connsiteX5" fmla="*/ 1243804 w 1964591"/>
              <a:gd name="connsiteY5" fmla="*/ 854492 h 1239474"/>
              <a:gd name="connsiteX6" fmla="*/ 28835 w 1964591"/>
              <a:gd name="connsiteY6" fmla="*/ 1050135 h 1239474"/>
              <a:gd name="connsiteX7" fmla="*/ 513850 w 1964591"/>
              <a:gd name="connsiteY7" fmla="*/ 13309 h 123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591" h="1239474">
                <a:moveTo>
                  <a:pt x="513850" y="13309"/>
                </a:moveTo>
                <a:cubicBezTo>
                  <a:pt x="130198" y="191109"/>
                  <a:pt x="482130" y="680872"/>
                  <a:pt x="1274284" y="591192"/>
                </a:cubicBezTo>
                <a:lnTo>
                  <a:pt x="1274284" y="465290"/>
                </a:lnTo>
                <a:cubicBezTo>
                  <a:pt x="1504386" y="500341"/>
                  <a:pt x="1566849" y="611591"/>
                  <a:pt x="1964591" y="570442"/>
                </a:cubicBezTo>
                <a:cubicBezTo>
                  <a:pt x="1231569" y="1215093"/>
                  <a:pt x="1382466" y="1082503"/>
                  <a:pt x="1152364" y="1239474"/>
                </a:cubicBezTo>
                <a:lnTo>
                  <a:pt x="1243804" y="854492"/>
                </a:lnTo>
                <a:cubicBezTo>
                  <a:pt x="-175944" y="1265972"/>
                  <a:pt x="46503" y="1217775"/>
                  <a:pt x="28835" y="1050135"/>
                </a:cubicBezTo>
                <a:cubicBezTo>
                  <a:pt x="-77845" y="967448"/>
                  <a:pt x="117610" y="-132604"/>
                  <a:pt x="513850" y="13309"/>
                </a:cubicBezTo>
                <a:close/>
              </a:path>
            </a:pathLst>
          </a:custGeom>
          <a:solidFill>
            <a:srgbClr val="C0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Стрелка вправо 5"/>
          <p:cNvSpPr/>
          <p:nvPr/>
        </p:nvSpPr>
        <p:spPr>
          <a:xfrm rot="5400000">
            <a:off x="5465262" y="1987877"/>
            <a:ext cx="787149" cy="389313"/>
          </a:xfrm>
          <a:custGeom>
            <a:avLst/>
            <a:gdLst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54045 w 1368152"/>
              <a:gd name="connsiteY5" fmla="*/ 45016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0 w 1368152"/>
              <a:gd name="connsiteY0" fmla="*/ 125902 h 576064"/>
              <a:gd name="connsiteX1" fmla="*/ 754045 w 1368152"/>
              <a:gd name="connsiteY1" fmla="*/ 125902 h 576064"/>
              <a:gd name="connsiteX2" fmla="*/ 754045 w 1368152"/>
              <a:gd name="connsiteY2" fmla="*/ 0 h 576064"/>
              <a:gd name="connsiteX3" fmla="*/ 1368152 w 1368152"/>
              <a:gd name="connsiteY3" fmla="*/ 288032 h 576064"/>
              <a:gd name="connsiteX4" fmla="*/ 754045 w 1368152"/>
              <a:gd name="connsiteY4" fmla="*/ 576064 h 576064"/>
              <a:gd name="connsiteX5" fmla="*/ 738805 w 1368152"/>
              <a:gd name="connsiteY5" fmla="*/ 313002 h 576064"/>
              <a:gd name="connsiteX6" fmla="*/ 0 w 1368152"/>
              <a:gd name="connsiteY6" fmla="*/ 450162 h 576064"/>
              <a:gd name="connsiteX7" fmla="*/ 0 w 1368152"/>
              <a:gd name="connsiteY7" fmla="*/ 125902 h 576064"/>
              <a:gd name="connsiteX0" fmla="*/ 73294 w 1441446"/>
              <a:gd name="connsiteY0" fmla="*/ 125902 h 576064"/>
              <a:gd name="connsiteX1" fmla="*/ 827339 w 1441446"/>
              <a:gd name="connsiteY1" fmla="*/ 125902 h 576064"/>
              <a:gd name="connsiteX2" fmla="*/ 827339 w 1441446"/>
              <a:gd name="connsiteY2" fmla="*/ 0 h 576064"/>
              <a:gd name="connsiteX3" fmla="*/ 1441446 w 1441446"/>
              <a:gd name="connsiteY3" fmla="*/ 288032 h 576064"/>
              <a:gd name="connsiteX4" fmla="*/ 827339 w 1441446"/>
              <a:gd name="connsiteY4" fmla="*/ 576064 h 576064"/>
              <a:gd name="connsiteX5" fmla="*/ 812099 w 1441446"/>
              <a:gd name="connsiteY5" fmla="*/ 313002 h 576064"/>
              <a:gd name="connsiteX6" fmla="*/ 73294 w 1441446"/>
              <a:gd name="connsiteY6" fmla="*/ 450162 h 576064"/>
              <a:gd name="connsiteX7" fmla="*/ 73294 w 1441446"/>
              <a:gd name="connsiteY7" fmla="*/ 125902 h 576064"/>
              <a:gd name="connsiteX0" fmla="*/ 228600 w 1596752"/>
              <a:gd name="connsiteY0" fmla="*/ 125902 h 576064"/>
              <a:gd name="connsiteX1" fmla="*/ 982645 w 1596752"/>
              <a:gd name="connsiteY1" fmla="*/ 125902 h 576064"/>
              <a:gd name="connsiteX2" fmla="*/ 982645 w 1596752"/>
              <a:gd name="connsiteY2" fmla="*/ 0 h 576064"/>
              <a:gd name="connsiteX3" fmla="*/ 1596752 w 1596752"/>
              <a:gd name="connsiteY3" fmla="*/ 288032 h 576064"/>
              <a:gd name="connsiteX4" fmla="*/ 982645 w 1596752"/>
              <a:gd name="connsiteY4" fmla="*/ 576064 h 576064"/>
              <a:gd name="connsiteX5" fmla="*/ 967405 w 1596752"/>
              <a:gd name="connsiteY5" fmla="*/ 313002 h 576064"/>
              <a:gd name="connsiteX6" fmla="*/ 0 w 1596752"/>
              <a:gd name="connsiteY6" fmla="*/ 511122 h 576064"/>
              <a:gd name="connsiteX7" fmla="*/ 228600 w 1596752"/>
              <a:gd name="connsiteY7" fmla="*/ 125902 h 576064"/>
              <a:gd name="connsiteX0" fmla="*/ 229573 w 1597725"/>
              <a:gd name="connsiteY0" fmla="*/ 125902 h 576064"/>
              <a:gd name="connsiteX1" fmla="*/ 983618 w 1597725"/>
              <a:gd name="connsiteY1" fmla="*/ 125902 h 576064"/>
              <a:gd name="connsiteX2" fmla="*/ 983618 w 1597725"/>
              <a:gd name="connsiteY2" fmla="*/ 0 h 576064"/>
              <a:gd name="connsiteX3" fmla="*/ 1597725 w 1597725"/>
              <a:gd name="connsiteY3" fmla="*/ 288032 h 576064"/>
              <a:gd name="connsiteX4" fmla="*/ 983618 w 1597725"/>
              <a:gd name="connsiteY4" fmla="*/ 576064 h 576064"/>
              <a:gd name="connsiteX5" fmla="*/ 968378 w 1597725"/>
              <a:gd name="connsiteY5" fmla="*/ 313002 h 576064"/>
              <a:gd name="connsiteX6" fmla="*/ 973 w 1597725"/>
              <a:gd name="connsiteY6" fmla="*/ 511122 h 576064"/>
              <a:gd name="connsiteX7" fmla="*/ 229573 w 1597725"/>
              <a:gd name="connsiteY7" fmla="*/ 125902 h 576064"/>
              <a:gd name="connsiteX0" fmla="*/ 229573 w 1597725"/>
              <a:gd name="connsiteY0" fmla="*/ 125902 h 596785"/>
              <a:gd name="connsiteX1" fmla="*/ 983618 w 1597725"/>
              <a:gd name="connsiteY1" fmla="*/ 125902 h 596785"/>
              <a:gd name="connsiteX2" fmla="*/ 983618 w 1597725"/>
              <a:gd name="connsiteY2" fmla="*/ 0 h 596785"/>
              <a:gd name="connsiteX3" fmla="*/ 1597725 w 1597725"/>
              <a:gd name="connsiteY3" fmla="*/ 288032 h 596785"/>
              <a:gd name="connsiteX4" fmla="*/ 983618 w 1597725"/>
              <a:gd name="connsiteY4" fmla="*/ 576064 h 596785"/>
              <a:gd name="connsiteX5" fmla="*/ 953138 w 1597725"/>
              <a:gd name="connsiteY5" fmla="*/ 389202 h 596785"/>
              <a:gd name="connsiteX6" fmla="*/ 973 w 1597725"/>
              <a:gd name="connsiteY6" fmla="*/ 511122 h 596785"/>
              <a:gd name="connsiteX7" fmla="*/ 229573 w 1597725"/>
              <a:gd name="connsiteY7" fmla="*/ 125902 h 596785"/>
              <a:gd name="connsiteX0" fmla="*/ 320685 w 1688837"/>
              <a:gd name="connsiteY0" fmla="*/ 125902 h 626313"/>
              <a:gd name="connsiteX1" fmla="*/ 1074730 w 1688837"/>
              <a:gd name="connsiteY1" fmla="*/ 125902 h 626313"/>
              <a:gd name="connsiteX2" fmla="*/ 1074730 w 1688837"/>
              <a:gd name="connsiteY2" fmla="*/ 0 h 626313"/>
              <a:gd name="connsiteX3" fmla="*/ 1688837 w 1688837"/>
              <a:gd name="connsiteY3" fmla="*/ 288032 h 626313"/>
              <a:gd name="connsiteX4" fmla="*/ 1074730 w 1688837"/>
              <a:gd name="connsiteY4" fmla="*/ 576064 h 626313"/>
              <a:gd name="connsiteX5" fmla="*/ 1044250 w 1688837"/>
              <a:gd name="connsiteY5" fmla="*/ 389202 h 626313"/>
              <a:gd name="connsiteX6" fmla="*/ 645 w 1688837"/>
              <a:gd name="connsiteY6" fmla="*/ 587322 h 626313"/>
              <a:gd name="connsiteX7" fmla="*/ 320685 w 1688837"/>
              <a:gd name="connsiteY7" fmla="*/ 125902 h 626313"/>
              <a:gd name="connsiteX0" fmla="*/ 340072 w 1708224"/>
              <a:gd name="connsiteY0" fmla="*/ 125902 h 626313"/>
              <a:gd name="connsiteX1" fmla="*/ 1094117 w 1708224"/>
              <a:gd name="connsiteY1" fmla="*/ 125902 h 626313"/>
              <a:gd name="connsiteX2" fmla="*/ 1094117 w 1708224"/>
              <a:gd name="connsiteY2" fmla="*/ 0 h 626313"/>
              <a:gd name="connsiteX3" fmla="*/ 1708224 w 1708224"/>
              <a:gd name="connsiteY3" fmla="*/ 288032 h 626313"/>
              <a:gd name="connsiteX4" fmla="*/ 1094117 w 1708224"/>
              <a:gd name="connsiteY4" fmla="*/ 576064 h 626313"/>
              <a:gd name="connsiteX5" fmla="*/ 1063637 w 1708224"/>
              <a:gd name="connsiteY5" fmla="*/ 389202 h 626313"/>
              <a:gd name="connsiteX6" fmla="*/ 20032 w 1708224"/>
              <a:gd name="connsiteY6" fmla="*/ 587322 h 626313"/>
              <a:gd name="connsiteX7" fmla="*/ 340072 w 1708224"/>
              <a:gd name="connsiteY7" fmla="*/ 125902 h 626313"/>
              <a:gd name="connsiteX0" fmla="*/ 452071 w 1820223"/>
              <a:gd name="connsiteY0" fmla="*/ 125902 h 671876"/>
              <a:gd name="connsiteX1" fmla="*/ 1206116 w 1820223"/>
              <a:gd name="connsiteY1" fmla="*/ 125902 h 671876"/>
              <a:gd name="connsiteX2" fmla="*/ 1206116 w 1820223"/>
              <a:gd name="connsiteY2" fmla="*/ 0 h 671876"/>
              <a:gd name="connsiteX3" fmla="*/ 1820223 w 1820223"/>
              <a:gd name="connsiteY3" fmla="*/ 288032 h 671876"/>
              <a:gd name="connsiteX4" fmla="*/ 1206116 w 1820223"/>
              <a:gd name="connsiteY4" fmla="*/ 576064 h 671876"/>
              <a:gd name="connsiteX5" fmla="*/ 1175636 w 1820223"/>
              <a:gd name="connsiteY5" fmla="*/ 389202 h 671876"/>
              <a:gd name="connsiteX6" fmla="*/ 132031 w 1820223"/>
              <a:gd name="connsiteY6" fmla="*/ 587322 h 671876"/>
              <a:gd name="connsiteX7" fmla="*/ 452071 w 1820223"/>
              <a:gd name="connsiteY7" fmla="*/ 125902 h 671876"/>
              <a:gd name="connsiteX0" fmla="*/ 520985 w 1889137"/>
              <a:gd name="connsiteY0" fmla="*/ 125902 h 648458"/>
              <a:gd name="connsiteX1" fmla="*/ 1275030 w 1889137"/>
              <a:gd name="connsiteY1" fmla="*/ 125902 h 648458"/>
              <a:gd name="connsiteX2" fmla="*/ 1275030 w 1889137"/>
              <a:gd name="connsiteY2" fmla="*/ 0 h 648458"/>
              <a:gd name="connsiteX3" fmla="*/ 1889137 w 1889137"/>
              <a:gd name="connsiteY3" fmla="*/ 288032 h 648458"/>
              <a:gd name="connsiteX4" fmla="*/ 1275030 w 1889137"/>
              <a:gd name="connsiteY4" fmla="*/ 576064 h 648458"/>
              <a:gd name="connsiteX5" fmla="*/ 1244550 w 1889137"/>
              <a:gd name="connsiteY5" fmla="*/ 389202 h 648458"/>
              <a:gd name="connsiteX6" fmla="*/ 109505 w 1889137"/>
              <a:gd name="connsiteY6" fmla="*/ 541602 h 648458"/>
              <a:gd name="connsiteX7" fmla="*/ 520985 w 1889137"/>
              <a:gd name="connsiteY7" fmla="*/ 125902 h 648458"/>
              <a:gd name="connsiteX0" fmla="*/ 581645 w 1949797"/>
              <a:gd name="connsiteY0" fmla="*/ 125902 h 599870"/>
              <a:gd name="connsiteX1" fmla="*/ 1335690 w 1949797"/>
              <a:gd name="connsiteY1" fmla="*/ 125902 h 599870"/>
              <a:gd name="connsiteX2" fmla="*/ 1335690 w 1949797"/>
              <a:gd name="connsiteY2" fmla="*/ 0 h 599870"/>
              <a:gd name="connsiteX3" fmla="*/ 1949797 w 1949797"/>
              <a:gd name="connsiteY3" fmla="*/ 288032 h 599870"/>
              <a:gd name="connsiteX4" fmla="*/ 1335690 w 1949797"/>
              <a:gd name="connsiteY4" fmla="*/ 576064 h 599870"/>
              <a:gd name="connsiteX5" fmla="*/ 1305210 w 1949797"/>
              <a:gd name="connsiteY5" fmla="*/ 389202 h 599870"/>
              <a:gd name="connsiteX6" fmla="*/ 93965 w 1949797"/>
              <a:gd name="connsiteY6" fmla="*/ 419682 h 599870"/>
              <a:gd name="connsiteX7" fmla="*/ 581645 w 1949797"/>
              <a:gd name="connsiteY7" fmla="*/ 125902 h 599870"/>
              <a:gd name="connsiteX0" fmla="*/ 557049 w 1925201"/>
              <a:gd name="connsiteY0" fmla="*/ 475223 h 925385"/>
              <a:gd name="connsiteX1" fmla="*/ 1311094 w 1925201"/>
              <a:gd name="connsiteY1" fmla="*/ 475223 h 925385"/>
              <a:gd name="connsiteX2" fmla="*/ 1311094 w 1925201"/>
              <a:gd name="connsiteY2" fmla="*/ 349321 h 925385"/>
              <a:gd name="connsiteX3" fmla="*/ 1925201 w 1925201"/>
              <a:gd name="connsiteY3" fmla="*/ 637353 h 925385"/>
              <a:gd name="connsiteX4" fmla="*/ 1311094 w 1925201"/>
              <a:gd name="connsiteY4" fmla="*/ 925385 h 925385"/>
              <a:gd name="connsiteX5" fmla="*/ 1280614 w 1925201"/>
              <a:gd name="connsiteY5" fmla="*/ 738523 h 925385"/>
              <a:gd name="connsiteX6" fmla="*/ 99849 w 1925201"/>
              <a:gd name="connsiteY6" fmla="*/ 7003 h 925385"/>
              <a:gd name="connsiteX7" fmla="*/ 557049 w 1925201"/>
              <a:gd name="connsiteY7" fmla="*/ 475223 h 925385"/>
              <a:gd name="connsiteX0" fmla="*/ 541809 w 1925201"/>
              <a:gd name="connsiteY0" fmla="*/ 309675 h 927477"/>
              <a:gd name="connsiteX1" fmla="*/ 1311094 w 1925201"/>
              <a:gd name="connsiteY1" fmla="*/ 477315 h 927477"/>
              <a:gd name="connsiteX2" fmla="*/ 1311094 w 1925201"/>
              <a:gd name="connsiteY2" fmla="*/ 351413 h 927477"/>
              <a:gd name="connsiteX3" fmla="*/ 1925201 w 1925201"/>
              <a:gd name="connsiteY3" fmla="*/ 639445 h 927477"/>
              <a:gd name="connsiteX4" fmla="*/ 1311094 w 1925201"/>
              <a:gd name="connsiteY4" fmla="*/ 927477 h 927477"/>
              <a:gd name="connsiteX5" fmla="*/ 1280614 w 1925201"/>
              <a:gd name="connsiteY5" fmla="*/ 740615 h 927477"/>
              <a:gd name="connsiteX6" fmla="*/ 99849 w 1925201"/>
              <a:gd name="connsiteY6" fmla="*/ 9095 h 927477"/>
              <a:gd name="connsiteX7" fmla="*/ 541809 w 1925201"/>
              <a:gd name="connsiteY7" fmla="*/ 309675 h 927477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41809 w 1925201"/>
              <a:gd name="connsiteY0" fmla="*/ 317622 h 935424"/>
              <a:gd name="connsiteX1" fmla="*/ 1311094 w 1925201"/>
              <a:gd name="connsiteY1" fmla="*/ 485262 h 935424"/>
              <a:gd name="connsiteX2" fmla="*/ 1311094 w 1925201"/>
              <a:gd name="connsiteY2" fmla="*/ 359360 h 935424"/>
              <a:gd name="connsiteX3" fmla="*/ 1925201 w 1925201"/>
              <a:gd name="connsiteY3" fmla="*/ 647392 h 935424"/>
              <a:gd name="connsiteX4" fmla="*/ 1311094 w 1925201"/>
              <a:gd name="connsiteY4" fmla="*/ 935424 h 935424"/>
              <a:gd name="connsiteX5" fmla="*/ 1280614 w 1925201"/>
              <a:gd name="connsiteY5" fmla="*/ 748562 h 935424"/>
              <a:gd name="connsiteX6" fmla="*/ 99849 w 1925201"/>
              <a:gd name="connsiteY6" fmla="*/ 17042 h 935424"/>
              <a:gd name="connsiteX7" fmla="*/ 541809 w 1925201"/>
              <a:gd name="connsiteY7" fmla="*/ 317622 h 935424"/>
              <a:gd name="connsiteX0" fmla="*/ 511329 w 1925201"/>
              <a:gd name="connsiteY0" fmla="*/ 260782 h 939544"/>
              <a:gd name="connsiteX1" fmla="*/ 1311094 w 1925201"/>
              <a:gd name="connsiteY1" fmla="*/ 489382 h 939544"/>
              <a:gd name="connsiteX2" fmla="*/ 1311094 w 1925201"/>
              <a:gd name="connsiteY2" fmla="*/ 363480 h 939544"/>
              <a:gd name="connsiteX3" fmla="*/ 1925201 w 1925201"/>
              <a:gd name="connsiteY3" fmla="*/ 651512 h 939544"/>
              <a:gd name="connsiteX4" fmla="*/ 1311094 w 1925201"/>
              <a:gd name="connsiteY4" fmla="*/ 939544 h 939544"/>
              <a:gd name="connsiteX5" fmla="*/ 1280614 w 1925201"/>
              <a:gd name="connsiteY5" fmla="*/ 752682 h 939544"/>
              <a:gd name="connsiteX6" fmla="*/ 99849 w 1925201"/>
              <a:gd name="connsiteY6" fmla="*/ 21162 h 939544"/>
              <a:gd name="connsiteX7" fmla="*/ 511329 w 1925201"/>
              <a:gd name="connsiteY7" fmla="*/ 260782 h 939544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511329 w 1925201"/>
              <a:gd name="connsiteY0" fmla="*/ 233149 h 942391"/>
              <a:gd name="connsiteX1" fmla="*/ 1311094 w 1925201"/>
              <a:gd name="connsiteY1" fmla="*/ 492229 h 942391"/>
              <a:gd name="connsiteX2" fmla="*/ 1311094 w 1925201"/>
              <a:gd name="connsiteY2" fmla="*/ 366327 h 942391"/>
              <a:gd name="connsiteX3" fmla="*/ 1925201 w 1925201"/>
              <a:gd name="connsiteY3" fmla="*/ 654359 h 942391"/>
              <a:gd name="connsiteX4" fmla="*/ 1311094 w 1925201"/>
              <a:gd name="connsiteY4" fmla="*/ 942391 h 942391"/>
              <a:gd name="connsiteX5" fmla="*/ 1280614 w 1925201"/>
              <a:gd name="connsiteY5" fmla="*/ 755529 h 942391"/>
              <a:gd name="connsiteX6" fmla="*/ 99849 w 1925201"/>
              <a:gd name="connsiteY6" fmla="*/ 24009 h 942391"/>
              <a:gd name="connsiteX7" fmla="*/ 511329 w 1925201"/>
              <a:gd name="connsiteY7" fmla="*/ 233149 h 942391"/>
              <a:gd name="connsiteX0" fmla="*/ 787380 w 2201252"/>
              <a:gd name="connsiteY0" fmla="*/ 39808 h 749050"/>
              <a:gd name="connsiteX1" fmla="*/ 1587145 w 2201252"/>
              <a:gd name="connsiteY1" fmla="*/ 298888 h 749050"/>
              <a:gd name="connsiteX2" fmla="*/ 1587145 w 2201252"/>
              <a:gd name="connsiteY2" fmla="*/ 172986 h 749050"/>
              <a:gd name="connsiteX3" fmla="*/ 2201252 w 2201252"/>
              <a:gd name="connsiteY3" fmla="*/ 461018 h 749050"/>
              <a:gd name="connsiteX4" fmla="*/ 1587145 w 2201252"/>
              <a:gd name="connsiteY4" fmla="*/ 749050 h 749050"/>
              <a:gd name="connsiteX5" fmla="*/ 1556665 w 2201252"/>
              <a:gd name="connsiteY5" fmla="*/ 562188 h 749050"/>
              <a:gd name="connsiteX6" fmla="*/ 55860 w 2201252"/>
              <a:gd name="connsiteY6" fmla="*/ 272628 h 749050"/>
              <a:gd name="connsiteX7" fmla="*/ 787380 w 2201252"/>
              <a:gd name="connsiteY7" fmla="*/ 39808 h 749050"/>
              <a:gd name="connsiteX0" fmla="*/ 747673 w 2161545"/>
              <a:gd name="connsiteY0" fmla="*/ 39808 h 749050"/>
              <a:gd name="connsiteX1" fmla="*/ 1547438 w 2161545"/>
              <a:gd name="connsiteY1" fmla="*/ 298888 h 749050"/>
              <a:gd name="connsiteX2" fmla="*/ 1547438 w 2161545"/>
              <a:gd name="connsiteY2" fmla="*/ 172986 h 749050"/>
              <a:gd name="connsiteX3" fmla="*/ 2161545 w 2161545"/>
              <a:gd name="connsiteY3" fmla="*/ 461018 h 749050"/>
              <a:gd name="connsiteX4" fmla="*/ 1547438 w 2161545"/>
              <a:gd name="connsiteY4" fmla="*/ 749050 h 749050"/>
              <a:gd name="connsiteX5" fmla="*/ 1516958 w 2161545"/>
              <a:gd name="connsiteY5" fmla="*/ 562188 h 749050"/>
              <a:gd name="connsiteX6" fmla="*/ 16153 w 2161545"/>
              <a:gd name="connsiteY6" fmla="*/ 272628 h 749050"/>
              <a:gd name="connsiteX7" fmla="*/ 747673 w 2161545"/>
              <a:gd name="connsiteY7" fmla="*/ 39808 h 749050"/>
              <a:gd name="connsiteX0" fmla="*/ 941460 w 2157212"/>
              <a:gd name="connsiteY0" fmla="*/ 33553 h 818995"/>
              <a:gd name="connsiteX1" fmla="*/ 1543105 w 2157212"/>
              <a:gd name="connsiteY1" fmla="*/ 368833 h 818995"/>
              <a:gd name="connsiteX2" fmla="*/ 1543105 w 2157212"/>
              <a:gd name="connsiteY2" fmla="*/ 242931 h 818995"/>
              <a:gd name="connsiteX3" fmla="*/ 2157212 w 2157212"/>
              <a:gd name="connsiteY3" fmla="*/ 530963 h 818995"/>
              <a:gd name="connsiteX4" fmla="*/ 1543105 w 2157212"/>
              <a:gd name="connsiteY4" fmla="*/ 818995 h 818995"/>
              <a:gd name="connsiteX5" fmla="*/ 1512625 w 2157212"/>
              <a:gd name="connsiteY5" fmla="*/ 632133 h 818995"/>
              <a:gd name="connsiteX6" fmla="*/ 11820 w 2157212"/>
              <a:gd name="connsiteY6" fmla="*/ 342573 h 818995"/>
              <a:gd name="connsiteX7" fmla="*/ 941460 w 21572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818995"/>
              <a:gd name="connsiteX1" fmla="*/ 1543105 w 2233412"/>
              <a:gd name="connsiteY1" fmla="*/ 368833 h 818995"/>
              <a:gd name="connsiteX2" fmla="*/ 1543105 w 2233412"/>
              <a:gd name="connsiteY2" fmla="*/ 242931 h 818995"/>
              <a:gd name="connsiteX3" fmla="*/ 2233412 w 2233412"/>
              <a:gd name="connsiteY3" fmla="*/ 348083 h 818995"/>
              <a:gd name="connsiteX4" fmla="*/ 1543105 w 2233412"/>
              <a:gd name="connsiteY4" fmla="*/ 818995 h 818995"/>
              <a:gd name="connsiteX5" fmla="*/ 1512625 w 2233412"/>
              <a:gd name="connsiteY5" fmla="*/ 632133 h 818995"/>
              <a:gd name="connsiteX6" fmla="*/ 11820 w 2233412"/>
              <a:gd name="connsiteY6" fmla="*/ 342573 h 818995"/>
              <a:gd name="connsiteX7" fmla="*/ 941460 w 2233412"/>
              <a:gd name="connsiteY7" fmla="*/ 33553 h 81899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941460 w 2233412"/>
              <a:gd name="connsiteY0" fmla="*/ 33553 h 1017115"/>
              <a:gd name="connsiteX1" fmla="*/ 1543105 w 2233412"/>
              <a:gd name="connsiteY1" fmla="*/ 368833 h 1017115"/>
              <a:gd name="connsiteX2" fmla="*/ 1543105 w 2233412"/>
              <a:gd name="connsiteY2" fmla="*/ 242931 h 1017115"/>
              <a:gd name="connsiteX3" fmla="*/ 2233412 w 2233412"/>
              <a:gd name="connsiteY3" fmla="*/ 348083 h 1017115"/>
              <a:gd name="connsiteX4" fmla="*/ 1421185 w 2233412"/>
              <a:gd name="connsiteY4" fmla="*/ 1017115 h 1017115"/>
              <a:gd name="connsiteX5" fmla="*/ 1512625 w 2233412"/>
              <a:gd name="connsiteY5" fmla="*/ 632133 h 1017115"/>
              <a:gd name="connsiteX6" fmla="*/ 11820 w 2233412"/>
              <a:gd name="connsiteY6" fmla="*/ 342573 h 1017115"/>
              <a:gd name="connsiteX7" fmla="*/ 941460 w 2233412"/>
              <a:gd name="connsiteY7" fmla="*/ 33553 h 1017115"/>
              <a:gd name="connsiteX0" fmla="*/ 663030 w 1954982"/>
              <a:gd name="connsiteY0" fmla="*/ 16676 h 1000238"/>
              <a:gd name="connsiteX1" fmla="*/ 1264675 w 1954982"/>
              <a:gd name="connsiteY1" fmla="*/ 351956 h 1000238"/>
              <a:gd name="connsiteX2" fmla="*/ 1264675 w 1954982"/>
              <a:gd name="connsiteY2" fmla="*/ 226054 h 1000238"/>
              <a:gd name="connsiteX3" fmla="*/ 1954982 w 1954982"/>
              <a:gd name="connsiteY3" fmla="*/ 331206 h 1000238"/>
              <a:gd name="connsiteX4" fmla="*/ 1142755 w 1954982"/>
              <a:gd name="connsiteY4" fmla="*/ 1000238 h 1000238"/>
              <a:gd name="connsiteX5" fmla="*/ 1234195 w 1954982"/>
              <a:gd name="connsiteY5" fmla="*/ 615256 h 1000238"/>
              <a:gd name="connsiteX6" fmla="*/ 19226 w 1954982"/>
              <a:gd name="connsiteY6" fmla="*/ 810899 h 1000238"/>
              <a:gd name="connsiteX7" fmla="*/ 663030 w 1954982"/>
              <a:gd name="connsiteY7" fmla="*/ 16676 h 1000238"/>
              <a:gd name="connsiteX0" fmla="*/ 513850 w 1964591"/>
              <a:gd name="connsiteY0" fmla="*/ 13309 h 1239474"/>
              <a:gd name="connsiteX1" fmla="*/ 1274284 w 1964591"/>
              <a:gd name="connsiteY1" fmla="*/ 591192 h 1239474"/>
              <a:gd name="connsiteX2" fmla="*/ 1274284 w 1964591"/>
              <a:gd name="connsiteY2" fmla="*/ 465290 h 1239474"/>
              <a:gd name="connsiteX3" fmla="*/ 1964591 w 1964591"/>
              <a:gd name="connsiteY3" fmla="*/ 570442 h 1239474"/>
              <a:gd name="connsiteX4" fmla="*/ 1152364 w 1964591"/>
              <a:gd name="connsiteY4" fmla="*/ 1239474 h 1239474"/>
              <a:gd name="connsiteX5" fmla="*/ 1243804 w 1964591"/>
              <a:gd name="connsiteY5" fmla="*/ 854492 h 1239474"/>
              <a:gd name="connsiteX6" fmla="*/ 28835 w 1964591"/>
              <a:gd name="connsiteY6" fmla="*/ 1050135 h 1239474"/>
              <a:gd name="connsiteX7" fmla="*/ 513850 w 1964591"/>
              <a:gd name="connsiteY7" fmla="*/ 13309 h 123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591" h="1239474">
                <a:moveTo>
                  <a:pt x="513850" y="13309"/>
                </a:moveTo>
                <a:cubicBezTo>
                  <a:pt x="130198" y="191109"/>
                  <a:pt x="482130" y="680872"/>
                  <a:pt x="1274284" y="591192"/>
                </a:cubicBezTo>
                <a:lnTo>
                  <a:pt x="1274284" y="465290"/>
                </a:lnTo>
                <a:cubicBezTo>
                  <a:pt x="1504386" y="500341"/>
                  <a:pt x="1566849" y="611591"/>
                  <a:pt x="1964591" y="570442"/>
                </a:cubicBezTo>
                <a:cubicBezTo>
                  <a:pt x="1231569" y="1215093"/>
                  <a:pt x="1382466" y="1082503"/>
                  <a:pt x="1152364" y="1239474"/>
                </a:cubicBezTo>
                <a:lnTo>
                  <a:pt x="1243804" y="854492"/>
                </a:lnTo>
                <a:cubicBezTo>
                  <a:pt x="-175944" y="1265972"/>
                  <a:pt x="46503" y="1217775"/>
                  <a:pt x="28835" y="1050135"/>
                </a:cubicBezTo>
                <a:cubicBezTo>
                  <a:pt x="-77845" y="967448"/>
                  <a:pt x="117610" y="-132604"/>
                  <a:pt x="513850" y="13309"/>
                </a:cubicBezTo>
                <a:close/>
              </a:path>
            </a:pathLst>
          </a:custGeom>
          <a:solidFill>
            <a:srgbClr val="C00000"/>
          </a:solidFill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66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6916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1600" b="1" dirty="0"/>
              <a:t>ОЦЕНКА БЕЗОПАСНОСТИ НАХОЖДЕНИЯ РЕБЕНКА В СЕМЬЕ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Фамилия, имя, отчество (последнее – при наличии), год рождения ребенка ______________________________________________________________</a:t>
            </a:r>
          </a:p>
          <a:p>
            <a:endParaRPr lang="ru-RU" sz="1600" dirty="0" smtClean="0"/>
          </a:p>
          <a:p>
            <a:r>
              <a:rPr lang="ru-RU" sz="1600" dirty="0" smtClean="0"/>
              <a:t>Адрес </a:t>
            </a:r>
            <a:r>
              <a:rPr lang="ru-RU" sz="1600" dirty="0"/>
              <a:t>места регистрации (места жительства) </a:t>
            </a:r>
            <a:r>
              <a:rPr lang="ru-RU" sz="1600" dirty="0" smtClean="0"/>
              <a:t>_____________________________________________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Фамилия</a:t>
            </a:r>
            <a:r>
              <a:rPr lang="ru-RU" sz="1600" dirty="0"/>
              <a:t>, имя, отчество (последнее – при наличии), год рождения родителей (законных представителей) ребенка </a:t>
            </a:r>
            <a:r>
              <a:rPr lang="ru-RU" sz="1600" dirty="0" smtClean="0"/>
              <a:t>______________________________________________________________  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Краткое </a:t>
            </a:r>
            <a:r>
              <a:rPr lang="ru-RU" sz="1600" dirty="0"/>
              <a:t>описание признаков возможного нарушения прав и законных интересов ребенка, в том числе признаки жестокого обращения с ним</a:t>
            </a:r>
            <a:r>
              <a:rPr lang="ru-RU" sz="1600" dirty="0" smtClean="0"/>
              <a:t>______________________________________________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Дополнительные </a:t>
            </a:r>
            <a:r>
              <a:rPr lang="ru-RU" sz="1600" dirty="0"/>
              <a:t>факторы риска жестокого обращения с ребенком в семье (история семьи, уязвимость ребенка перед жестоким обращением и другие</a:t>
            </a:r>
            <a:r>
              <a:rPr lang="ru-RU" sz="1600" dirty="0" smtClean="0"/>
              <a:t>)_________________________________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Факторы, способствующие снижению риска жестокого обращения с ребенком в семье</a:t>
            </a:r>
            <a:r>
              <a:rPr lang="ru-RU" sz="1600" dirty="0" smtClean="0"/>
              <a:t>_______________________________________________________________________________</a:t>
            </a:r>
            <a:endParaRPr lang="ru-RU" sz="1600" dirty="0"/>
          </a:p>
          <a:p>
            <a:r>
              <a:rPr lang="ru-RU" sz="1600" dirty="0" smtClean="0"/>
              <a:t>Во </a:t>
            </a:r>
            <a:r>
              <a:rPr lang="ru-RU" sz="1600" dirty="0"/>
              <a:t>время проведения обследования семьи угроза безопасности ребенка ______________________________________________</a:t>
            </a:r>
          </a:p>
          <a:p>
            <a:r>
              <a:rPr lang="ru-RU" sz="1600" baseline="30000" dirty="0"/>
              <a:t>(Фамилия, имя, отчество  (последнее – при наличии), год рождения)</a:t>
            </a:r>
            <a:endParaRPr lang="ru-RU" sz="1600" dirty="0"/>
          </a:p>
          <a:p>
            <a:r>
              <a:rPr lang="ru-RU" sz="1600" baseline="30000" dirty="0"/>
              <a:t> </a:t>
            </a:r>
            <a:endParaRPr lang="ru-RU" sz="1600" dirty="0"/>
          </a:p>
          <a:p>
            <a:r>
              <a:rPr lang="ru-RU" sz="1600" dirty="0"/>
              <a:t>НЕ ВЫЯВЛЕНЫ / ВЫЯВЛЕНЫ И СОСТАВЛЕН ПЛАН БЕЗОПАСНОСТИ</a:t>
            </a:r>
          </a:p>
          <a:p>
            <a:r>
              <a:rPr lang="ru-RU" sz="1600" baseline="30000" dirty="0"/>
              <a:t>(ненужное  зачеркнуть)</a:t>
            </a:r>
            <a:endParaRPr lang="ru-RU" sz="1600" dirty="0"/>
          </a:p>
          <a:p>
            <a:r>
              <a:rPr lang="ru-RU" sz="1600" baseline="30000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326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4149</TotalTime>
  <Words>935</Words>
  <Application>Microsoft Office PowerPoint</Application>
  <PresentationFormat>Экран (4:3)</PresentationFormat>
  <Paragraphs>295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Горизонт</vt:lpstr>
      <vt:lpstr>Презентация PowerPoint</vt:lpstr>
      <vt:lpstr>Презентация PowerPoint</vt:lpstr>
      <vt:lpstr>Постановлением утверждены: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Unknown</cp:lastModifiedBy>
  <cp:revision>145</cp:revision>
  <dcterms:created xsi:type="dcterms:W3CDTF">2017-08-01T01:02:46Z</dcterms:created>
  <dcterms:modified xsi:type="dcterms:W3CDTF">2017-09-06T01:51:13Z</dcterms:modified>
</cp:coreProperties>
</file>